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4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5.xml" ContentType="application/vnd.openxmlformats-officedocument.theme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696" r:id="rId1"/>
    <p:sldMasterId id="2147483712" r:id="rId2"/>
    <p:sldMasterId id="2147483724" r:id="rId3"/>
    <p:sldMasterId id="2147483748" r:id="rId4"/>
    <p:sldMasterId id="2147483760" r:id="rId5"/>
    <p:sldMasterId id="2147483772" r:id="rId6"/>
  </p:sldMasterIdLst>
  <p:notesMasterIdLst>
    <p:notesMasterId r:id="rId51"/>
  </p:notesMasterIdLst>
  <p:handoutMasterIdLst>
    <p:handoutMasterId r:id="rId52"/>
  </p:handoutMasterIdLst>
  <p:sldIdLst>
    <p:sldId id="269" r:id="rId7"/>
    <p:sldId id="547" r:id="rId8"/>
    <p:sldId id="523" r:id="rId9"/>
    <p:sldId id="548" r:id="rId10"/>
    <p:sldId id="542" r:id="rId11"/>
    <p:sldId id="525" r:id="rId12"/>
    <p:sldId id="526" r:id="rId13"/>
    <p:sldId id="522" r:id="rId14"/>
    <p:sldId id="549" r:id="rId15"/>
    <p:sldId id="527" r:id="rId16"/>
    <p:sldId id="550" r:id="rId17"/>
    <p:sldId id="545" r:id="rId18"/>
    <p:sldId id="551" r:id="rId19"/>
    <p:sldId id="552" r:id="rId20"/>
    <p:sldId id="553" r:id="rId21"/>
    <p:sldId id="554" r:id="rId22"/>
    <p:sldId id="555" r:id="rId23"/>
    <p:sldId id="559" r:id="rId24"/>
    <p:sldId id="560" r:id="rId25"/>
    <p:sldId id="561" r:id="rId26"/>
    <p:sldId id="557" r:id="rId27"/>
    <p:sldId id="558" r:id="rId28"/>
    <p:sldId id="556" r:id="rId29"/>
    <p:sldId id="529" r:id="rId30"/>
    <p:sldId id="563" r:id="rId31"/>
    <p:sldId id="564" r:id="rId32"/>
    <p:sldId id="546" r:id="rId33"/>
    <p:sldId id="528" r:id="rId34"/>
    <p:sldId id="565" r:id="rId35"/>
    <p:sldId id="566" r:id="rId36"/>
    <p:sldId id="567" r:id="rId37"/>
    <p:sldId id="568" r:id="rId38"/>
    <p:sldId id="569" r:id="rId39"/>
    <p:sldId id="570" r:id="rId40"/>
    <p:sldId id="571" r:id="rId41"/>
    <p:sldId id="562" r:id="rId42"/>
    <p:sldId id="534" r:id="rId43"/>
    <p:sldId id="535" r:id="rId44"/>
    <p:sldId id="536" r:id="rId45"/>
    <p:sldId id="537" r:id="rId46"/>
    <p:sldId id="538" r:id="rId47"/>
    <p:sldId id="543" r:id="rId48"/>
    <p:sldId id="540" r:id="rId49"/>
    <p:sldId id="544" r:id="rId50"/>
  </p:sldIdLst>
  <p:sldSz cx="9906000" cy="6858000" type="A4"/>
  <p:notesSz cx="6735763" cy="9866313"/>
  <p:defaultTextStyle>
    <a:defPPr>
      <a:defRPr lang="ko-KR"/>
    </a:defPPr>
    <a:lvl1pPr marL="0" algn="l" defTabSz="957838" rtl="0" eaLnBrk="1" latinLnBrk="1" hangingPunct="1">
      <a:defRPr sz="1885" kern="1200">
        <a:solidFill>
          <a:schemeClr val="tx1"/>
        </a:solidFill>
        <a:latin typeface="+mn-lt"/>
        <a:ea typeface="+mn-ea"/>
        <a:cs typeface="+mn-cs"/>
      </a:defRPr>
    </a:lvl1pPr>
    <a:lvl2pPr marL="478919" algn="l" defTabSz="957838" rtl="0" eaLnBrk="1" latinLnBrk="1" hangingPunct="1">
      <a:defRPr sz="1885" kern="1200">
        <a:solidFill>
          <a:schemeClr val="tx1"/>
        </a:solidFill>
        <a:latin typeface="+mn-lt"/>
        <a:ea typeface="+mn-ea"/>
        <a:cs typeface="+mn-cs"/>
      </a:defRPr>
    </a:lvl2pPr>
    <a:lvl3pPr marL="957838" algn="l" defTabSz="957838" rtl="0" eaLnBrk="1" latinLnBrk="1" hangingPunct="1">
      <a:defRPr sz="1885" kern="1200">
        <a:solidFill>
          <a:schemeClr val="tx1"/>
        </a:solidFill>
        <a:latin typeface="+mn-lt"/>
        <a:ea typeface="+mn-ea"/>
        <a:cs typeface="+mn-cs"/>
      </a:defRPr>
    </a:lvl3pPr>
    <a:lvl4pPr marL="1436757" algn="l" defTabSz="957838" rtl="0" eaLnBrk="1" latinLnBrk="1" hangingPunct="1">
      <a:defRPr sz="1885" kern="1200">
        <a:solidFill>
          <a:schemeClr val="tx1"/>
        </a:solidFill>
        <a:latin typeface="+mn-lt"/>
        <a:ea typeface="+mn-ea"/>
        <a:cs typeface="+mn-cs"/>
      </a:defRPr>
    </a:lvl4pPr>
    <a:lvl5pPr marL="1915677" algn="l" defTabSz="957838" rtl="0" eaLnBrk="1" latinLnBrk="1" hangingPunct="1">
      <a:defRPr sz="1885" kern="1200">
        <a:solidFill>
          <a:schemeClr val="tx1"/>
        </a:solidFill>
        <a:latin typeface="+mn-lt"/>
        <a:ea typeface="+mn-ea"/>
        <a:cs typeface="+mn-cs"/>
      </a:defRPr>
    </a:lvl5pPr>
    <a:lvl6pPr marL="2394596" algn="l" defTabSz="957838" rtl="0" eaLnBrk="1" latinLnBrk="1" hangingPunct="1">
      <a:defRPr sz="1885" kern="1200">
        <a:solidFill>
          <a:schemeClr val="tx1"/>
        </a:solidFill>
        <a:latin typeface="+mn-lt"/>
        <a:ea typeface="+mn-ea"/>
        <a:cs typeface="+mn-cs"/>
      </a:defRPr>
    </a:lvl6pPr>
    <a:lvl7pPr marL="2873515" algn="l" defTabSz="957838" rtl="0" eaLnBrk="1" latinLnBrk="1" hangingPunct="1">
      <a:defRPr sz="1885" kern="1200">
        <a:solidFill>
          <a:schemeClr val="tx1"/>
        </a:solidFill>
        <a:latin typeface="+mn-lt"/>
        <a:ea typeface="+mn-ea"/>
        <a:cs typeface="+mn-cs"/>
      </a:defRPr>
    </a:lvl7pPr>
    <a:lvl8pPr marL="3352434" algn="l" defTabSz="957838" rtl="0" eaLnBrk="1" latinLnBrk="1" hangingPunct="1">
      <a:defRPr sz="1885" kern="1200">
        <a:solidFill>
          <a:schemeClr val="tx1"/>
        </a:solidFill>
        <a:latin typeface="+mn-lt"/>
        <a:ea typeface="+mn-ea"/>
        <a:cs typeface="+mn-cs"/>
      </a:defRPr>
    </a:lvl8pPr>
    <a:lvl9pPr marL="3831353" algn="l" defTabSz="957838" rtl="0" eaLnBrk="1" latinLnBrk="1" hangingPunct="1">
      <a:defRPr sz="188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449BBFDA-9569-43B1-941C-04CBC510CD5D}">
          <p14:sldIdLst>
            <p14:sldId id="269"/>
            <p14:sldId id="547"/>
            <p14:sldId id="523"/>
            <p14:sldId id="548"/>
            <p14:sldId id="542"/>
            <p14:sldId id="525"/>
            <p14:sldId id="526"/>
            <p14:sldId id="522"/>
            <p14:sldId id="549"/>
            <p14:sldId id="527"/>
            <p14:sldId id="550"/>
            <p14:sldId id="545"/>
            <p14:sldId id="551"/>
            <p14:sldId id="552"/>
            <p14:sldId id="553"/>
            <p14:sldId id="554"/>
            <p14:sldId id="555"/>
            <p14:sldId id="559"/>
            <p14:sldId id="560"/>
            <p14:sldId id="561"/>
            <p14:sldId id="557"/>
            <p14:sldId id="558"/>
            <p14:sldId id="556"/>
            <p14:sldId id="529"/>
            <p14:sldId id="563"/>
            <p14:sldId id="564"/>
            <p14:sldId id="546"/>
            <p14:sldId id="528"/>
            <p14:sldId id="565"/>
            <p14:sldId id="566"/>
            <p14:sldId id="567"/>
            <p14:sldId id="568"/>
            <p14:sldId id="569"/>
            <p14:sldId id="570"/>
            <p14:sldId id="571"/>
            <p14:sldId id="562"/>
            <p14:sldId id="534"/>
            <p14:sldId id="535"/>
            <p14:sldId id="536"/>
            <p14:sldId id="537"/>
            <p14:sldId id="538"/>
            <p14:sldId id="543"/>
            <p14:sldId id="540"/>
            <p14:sldId id="544"/>
          </p14:sldIdLst>
        </p14:section>
      </p14:sectionLst>
    </p:ext>
    <p:ext uri="{EFAFB233-063F-42B5-8137-9DF3F51BA10A}">
      <p15:sldGuideLst xmlns:p15="http://schemas.microsoft.com/office/powerpoint/2012/main">
        <p15:guide id="3" pos="421" userDrawn="1">
          <p15:clr>
            <a:srgbClr val="A4A3A4"/>
          </p15:clr>
        </p15:guide>
        <p15:guide id="4" pos="5796" userDrawn="1">
          <p15:clr>
            <a:srgbClr val="A4A3A4"/>
          </p15:clr>
        </p15:guide>
        <p15:guide id="7" pos="3097" userDrawn="1">
          <p15:clr>
            <a:srgbClr val="A4A3A4"/>
          </p15:clr>
        </p15:guide>
        <p15:guide id="8" orient="horz" pos="4178" userDrawn="1">
          <p15:clr>
            <a:srgbClr val="A4A3A4"/>
          </p15:clr>
        </p15:guide>
        <p15:guide id="9" orient="horz" pos="1003" userDrawn="1">
          <p15:clr>
            <a:srgbClr val="A4A3A4"/>
          </p15:clr>
        </p15:guide>
        <p15:guide id="15" pos="3914" userDrawn="1">
          <p15:clr>
            <a:srgbClr val="A4A3A4"/>
          </p15:clr>
        </p15:guide>
        <p15:guide id="17" orient="horz" userDrawn="1">
          <p15:clr>
            <a:srgbClr val="A4A3A4"/>
          </p15:clr>
        </p15:guide>
        <p15:guide id="20" pos="3483" userDrawn="1">
          <p15:clr>
            <a:srgbClr val="A4A3A4"/>
          </p15:clr>
        </p15:guide>
        <p15:guide id="21" pos="2780" userDrawn="1">
          <p15:clr>
            <a:srgbClr val="A4A3A4"/>
          </p15:clr>
        </p15:guide>
        <p15:guide id="23" pos="2372" userDrawn="1">
          <p15:clr>
            <a:srgbClr val="A4A3A4"/>
          </p15:clr>
        </p15:guide>
        <p15:guide id="24" orient="horz" pos="3838" userDrawn="1">
          <p15:clr>
            <a:srgbClr val="A4A3A4"/>
          </p15:clr>
        </p15:guide>
        <p15:guide id="26" orient="horz" pos="2137" userDrawn="1">
          <p15:clr>
            <a:srgbClr val="A4A3A4"/>
          </p15:clr>
        </p15:guide>
        <p15:guide id="27" orient="horz" pos="3612" userDrawn="1">
          <p15:clr>
            <a:srgbClr val="A4A3A4"/>
          </p15:clr>
        </p15:guide>
        <p15:guide id="28" orient="horz" pos="306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33CCCC"/>
    <a:srgbClr val="0000A4"/>
    <a:srgbClr val="ED7D31"/>
    <a:srgbClr val="7F7F7F"/>
    <a:srgbClr val="F2F2F2"/>
    <a:srgbClr val="FF6600"/>
    <a:srgbClr val="CC00FF"/>
    <a:srgbClr val="FF99FF"/>
    <a:srgbClr val="635F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85BE263C-DBD7-4A20-BB59-AAB30ACAA65A}" styleName="보통 스타일 3 - 강조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060" autoAdjust="0"/>
    <p:restoredTop sz="94660"/>
  </p:normalViewPr>
  <p:slideViewPr>
    <p:cSldViewPr snapToGrid="0" showGuides="1">
      <p:cViewPr varScale="1">
        <p:scale>
          <a:sx n="104" d="100"/>
          <a:sy n="104" d="100"/>
        </p:scale>
        <p:origin x="498" y="96"/>
      </p:cViewPr>
      <p:guideLst>
        <p:guide pos="421"/>
        <p:guide pos="5796"/>
        <p:guide pos="3097"/>
        <p:guide orient="horz" pos="4178"/>
        <p:guide orient="horz" pos="1003"/>
        <p:guide pos="3914"/>
        <p:guide orient="horz"/>
        <p:guide pos="3483"/>
        <p:guide pos="2780"/>
        <p:guide pos="2372"/>
        <p:guide orient="horz" pos="3838"/>
        <p:guide orient="horz" pos="2137"/>
        <p:guide orient="horz" pos="3612"/>
        <p:guide orient="horz" pos="3067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81" d="100"/>
          <a:sy n="81" d="100"/>
        </p:scale>
        <p:origin x="313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50" Type="http://schemas.openxmlformats.org/officeDocument/2006/relationships/slide" Target="slides/slide44.xml"/><Relationship Id="rId55" Type="http://schemas.openxmlformats.org/officeDocument/2006/relationships/theme" Target="theme/theme1.xml"/><Relationship Id="rId7" Type="http://schemas.openxmlformats.org/officeDocument/2006/relationships/slide" Target="slides/slid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handoutMaster" Target="handoutMasters/handout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tableStyles" Target="tableStyles.xml"/><Relationship Id="rId8" Type="http://schemas.openxmlformats.org/officeDocument/2006/relationships/slide" Target="slides/slide2.xml"/><Relationship Id="rId51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2"/>
            <a:ext cx="2918621" cy="494813"/>
          </a:xfrm>
          <a:prstGeom prst="rect">
            <a:avLst/>
          </a:prstGeom>
        </p:spPr>
        <p:txBody>
          <a:bodyPr vert="horz" lIns="90636" tIns="45318" rIns="90636" bIns="45318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15573" y="2"/>
            <a:ext cx="2918621" cy="494813"/>
          </a:xfrm>
          <a:prstGeom prst="rect">
            <a:avLst/>
          </a:prstGeom>
        </p:spPr>
        <p:txBody>
          <a:bodyPr vert="horz" lIns="90636" tIns="45318" rIns="90636" bIns="45318" rtlCol="0"/>
          <a:lstStyle>
            <a:lvl1pPr algn="r">
              <a:defRPr sz="1200"/>
            </a:lvl1pPr>
          </a:lstStyle>
          <a:p>
            <a:fld id="{46F42610-14FF-4B40-B4B6-786DE4FB8FEA}" type="datetime1">
              <a:rPr lang="ko-KR" altLang="en-US" smtClean="0"/>
              <a:t>2022-05-23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1" y="9371501"/>
            <a:ext cx="2918621" cy="494813"/>
          </a:xfrm>
          <a:prstGeom prst="rect">
            <a:avLst/>
          </a:prstGeom>
        </p:spPr>
        <p:txBody>
          <a:bodyPr vert="horz" lIns="90636" tIns="45318" rIns="90636" bIns="45318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15573" y="9371501"/>
            <a:ext cx="2918621" cy="494813"/>
          </a:xfrm>
          <a:prstGeom prst="rect">
            <a:avLst/>
          </a:prstGeom>
        </p:spPr>
        <p:txBody>
          <a:bodyPr vert="horz" lIns="90636" tIns="45318" rIns="90636" bIns="45318" rtlCol="0" anchor="b"/>
          <a:lstStyle>
            <a:lvl1pPr algn="r">
              <a:defRPr sz="1200"/>
            </a:lvl1pPr>
          </a:lstStyle>
          <a:p>
            <a:fld id="{BA50B1B2-6258-41F2-9629-A1D8937796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752434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3" y="0"/>
            <a:ext cx="2918830" cy="495029"/>
          </a:xfrm>
          <a:prstGeom prst="rect">
            <a:avLst/>
          </a:prstGeom>
        </p:spPr>
        <p:txBody>
          <a:bodyPr vert="horz" lIns="90636" tIns="45318" rIns="90636" bIns="45318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15376" y="0"/>
            <a:ext cx="2918830" cy="495029"/>
          </a:xfrm>
          <a:prstGeom prst="rect">
            <a:avLst/>
          </a:prstGeom>
        </p:spPr>
        <p:txBody>
          <a:bodyPr vert="horz" lIns="90636" tIns="45318" rIns="90636" bIns="45318" rtlCol="0"/>
          <a:lstStyle>
            <a:lvl1pPr algn="r">
              <a:defRPr sz="1200"/>
            </a:lvl1pPr>
          </a:lstStyle>
          <a:p>
            <a:fld id="{513A899E-F476-4791-9F16-0B14047B11F2}" type="datetime1">
              <a:rPr lang="ko-KR" altLang="en-US" smtClean="0"/>
              <a:t>2022-05-23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65200" y="1233488"/>
            <a:ext cx="4805363" cy="3327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636" tIns="45318" rIns="90636" bIns="45318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3577" y="4748164"/>
            <a:ext cx="5388610" cy="3884860"/>
          </a:xfrm>
          <a:prstGeom prst="rect">
            <a:avLst/>
          </a:prstGeom>
        </p:spPr>
        <p:txBody>
          <a:bodyPr vert="horz" lIns="90636" tIns="45318" rIns="90636" bIns="45318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3" y="9371288"/>
            <a:ext cx="2918830" cy="495027"/>
          </a:xfrm>
          <a:prstGeom prst="rect">
            <a:avLst/>
          </a:prstGeom>
        </p:spPr>
        <p:txBody>
          <a:bodyPr vert="horz" lIns="90636" tIns="45318" rIns="90636" bIns="45318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15376" y="9371288"/>
            <a:ext cx="2918830" cy="495027"/>
          </a:xfrm>
          <a:prstGeom prst="rect">
            <a:avLst/>
          </a:prstGeom>
        </p:spPr>
        <p:txBody>
          <a:bodyPr vert="horz" lIns="90636" tIns="45318" rIns="90636" bIns="45318" rtlCol="0" anchor="b"/>
          <a:lstStyle>
            <a:lvl1pPr algn="r">
              <a:defRPr sz="1200"/>
            </a:lvl1pPr>
          </a:lstStyle>
          <a:p>
            <a:fld id="{E7091564-0DFD-4FA7-A9C8-3D427F1081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4875529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57838" rtl="0" eaLnBrk="1" latinLnBrk="1" hangingPunct="1">
      <a:defRPr sz="1257" kern="1200">
        <a:solidFill>
          <a:schemeClr val="tx1"/>
        </a:solidFill>
        <a:latin typeface="+mn-lt"/>
        <a:ea typeface="+mn-ea"/>
        <a:cs typeface="+mn-cs"/>
      </a:defRPr>
    </a:lvl1pPr>
    <a:lvl2pPr marL="478919" algn="l" defTabSz="957838" rtl="0" eaLnBrk="1" latinLnBrk="1" hangingPunct="1">
      <a:defRPr sz="1257" kern="1200">
        <a:solidFill>
          <a:schemeClr val="tx1"/>
        </a:solidFill>
        <a:latin typeface="+mn-lt"/>
        <a:ea typeface="+mn-ea"/>
        <a:cs typeface="+mn-cs"/>
      </a:defRPr>
    </a:lvl2pPr>
    <a:lvl3pPr marL="957838" algn="l" defTabSz="957838" rtl="0" eaLnBrk="1" latinLnBrk="1" hangingPunct="1">
      <a:defRPr sz="1257" kern="1200">
        <a:solidFill>
          <a:schemeClr val="tx1"/>
        </a:solidFill>
        <a:latin typeface="+mn-lt"/>
        <a:ea typeface="+mn-ea"/>
        <a:cs typeface="+mn-cs"/>
      </a:defRPr>
    </a:lvl3pPr>
    <a:lvl4pPr marL="1436757" algn="l" defTabSz="957838" rtl="0" eaLnBrk="1" latinLnBrk="1" hangingPunct="1">
      <a:defRPr sz="1257" kern="1200">
        <a:solidFill>
          <a:schemeClr val="tx1"/>
        </a:solidFill>
        <a:latin typeface="+mn-lt"/>
        <a:ea typeface="+mn-ea"/>
        <a:cs typeface="+mn-cs"/>
      </a:defRPr>
    </a:lvl4pPr>
    <a:lvl5pPr marL="1915677" algn="l" defTabSz="957838" rtl="0" eaLnBrk="1" latinLnBrk="1" hangingPunct="1">
      <a:defRPr sz="1257" kern="1200">
        <a:solidFill>
          <a:schemeClr val="tx1"/>
        </a:solidFill>
        <a:latin typeface="+mn-lt"/>
        <a:ea typeface="+mn-ea"/>
        <a:cs typeface="+mn-cs"/>
      </a:defRPr>
    </a:lvl5pPr>
    <a:lvl6pPr marL="2394596" algn="l" defTabSz="957838" rtl="0" eaLnBrk="1" latinLnBrk="1" hangingPunct="1">
      <a:defRPr sz="1257" kern="1200">
        <a:solidFill>
          <a:schemeClr val="tx1"/>
        </a:solidFill>
        <a:latin typeface="+mn-lt"/>
        <a:ea typeface="+mn-ea"/>
        <a:cs typeface="+mn-cs"/>
      </a:defRPr>
    </a:lvl6pPr>
    <a:lvl7pPr marL="2873515" algn="l" defTabSz="957838" rtl="0" eaLnBrk="1" latinLnBrk="1" hangingPunct="1">
      <a:defRPr sz="1257" kern="1200">
        <a:solidFill>
          <a:schemeClr val="tx1"/>
        </a:solidFill>
        <a:latin typeface="+mn-lt"/>
        <a:ea typeface="+mn-ea"/>
        <a:cs typeface="+mn-cs"/>
      </a:defRPr>
    </a:lvl7pPr>
    <a:lvl8pPr marL="3352434" algn="l" defTabSz="957838" rtl="0" eaLnBrk="1" latinLnBrk="1" hangingPunct="1">
      <a:defRPr sz="1257" kern="1200">
        <a:solidFill>
          <a:schemeClr val="tx1"/>
        </a:solidFill>
        <a:latin typeface="+mn-lt"/>
        <a:ea typeface="+mn-ea"/>
        <a:cs typeface="+mn-cs"/>
      </a:defRPr>
    </a:lvl8pPr>
    <a:lvl9pPr marL="3831353" algn="l" defTabSz="957838" rtl="0" eaLnBrk="1" latinLnBrk="1" hangingPunct="1">
      <a:defRPr sz="1257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23164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B7A41-6D90-4371-844A-87EC379C3D06}" type="datetimeFigureOut">
              <a:rPr lang="ko-KR" altLang="en-US" smtClean="0"/>
              <a:t>2022-05-23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3F733-A97E-45C7-8208-292F002894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58707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823875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26839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12132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371601"/>
            <a:ext cx="850265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42950" y="3505200"/>
            <a:ext cx="69342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5/23/2022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742950" y="3398520"/>
            <a:ext cx="850265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7206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5/23/2022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99939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506" y="2362201"/>
            <a:ext cx="84201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506" y="4626865"/>
            <a:ext cx="84201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5/23/2022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92480" y="4599432"/>
            <a:ext cx="850265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85003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5300" y="1673352"/>
            <a:ext cx="437515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5550" y="1673352"/>
            <a:ext cx="437515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5/23/2022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95916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676400"/>
            <a:ext cx="425958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438400"/>
            <a:ext cx="425958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51120" y="1676400"/>
            <a:ext cx="425958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51120" y="2438400"/>
            <a:ext cx="425958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5/23/2022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598850" y="4045790"/>
            <a:ext cx="4709160" cy="86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441645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5/23/2022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85568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5/23/2022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8671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B7A41-6D90-4371-844A-87EC379C3D06}" type="datetimeFigureOut">
              <a:rPr lang="ko-KR" altLang="en-US" smtClean="0"/>
              <a:t>2022-05-23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3F733-A97E-45C7-8208-292F002894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542623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792080"/>
            <a:ext cx="2318004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9450" y="792080"/>
            <a:ext cx="619125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1" y="2130553"/>
            <a:ext cx="2318004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5/23/2022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218201" y="3580140"/>
            <a:ext cx="5577840" cy="172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429830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792480"/>
            <a:ext cx="2321237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096827" y="838201"/>
            <a:ext cx="6396423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" y="2133600"/>
            <a:ext cx="2318004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5/23/2022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16183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5/23/2022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4211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81850" y="609600"/>
            <a:ext cx="2228850" cy="586740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609600"/>
            <a:ext cx="652145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5/23/2022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02160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371601"/>
            <a:ext cx="850265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42950" y="3505200"/>
            <a:ext cx="69342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5/23/2022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742950" y="3398520"/>
            <a:ext cx="850265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689734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5/23/2022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91702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506" y="2362201"/>
            <a:ext cx="84201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506" y="4626865"/>
            <a:ext cx="84201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5/23/2022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92480" y="4599432"/>
            <a:ext cx="850265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48786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5300" y="1673352"/>
            <a:ext cx="437515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5550" y="1673352"/>
            <a:ext cx="437515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5/23/2022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18689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676400"/>
            <a:ext cx="425958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438400"/>
            <a:ext cx="425958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51120" y="1676400"/>
            <a:ext cx="425958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51120" y="2438400"/>
            <a:ext cx="425958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5/23/2022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598850" y="4045790"/>
            <a:ext cx="4709160" cy="86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092664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5/23/2022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5030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B7A41-6D90-4371-844A-87EC379C3D06}" type="datetimeFigureOut">
              <a:rPr lang="ko-KR" altLang="en-US" smtClean="0"/>
              <a:t>2022-05-23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3F733-A97E-45C7-8208-292F002894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633672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5/23/2022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27132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792080"/>
            <a:ext cx="2318004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9450" y="792080"/>
            <a:ext cx="619125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1" y="2130553"/>
            <a:ext cx="2318004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5/23/2022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218201" y="3580140"/>
            <a:ext cx="5577840" cy="172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443359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792480"/>
            <a:ext cx="2321237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096827" y="838201"/>
            <a:ext cx="6396423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" y="2133600"/>
            <a:ext cx="2318004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5/23/2022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55068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5/23/2022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82769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81850" y="609600"/>
            <a:ext cx="2228850" cy="586740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609600"/>
            <a:ext cx="652145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5/23/2022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90907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371601"/>
            <a:ext cx="850265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42950" y="3505200"/>
            <a:ext cx="69342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5/23/2022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742950" y="3398520"/>
            <a:ext cx="850265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258637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5/23/2022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11002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506" y="2362201"/>
            <a:ext cx="84201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506" y="4626865"/>
            <a:ext cx="84201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5/23/2022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92480" y="4599432"/>
            <a:ext cx="850265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11494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5300" y="1673352"/>
            <a:ext cx="437515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5550" y="1673352"/>
            <a:ext cx="437515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5/23/2022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93226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676400"/>
            <a:ext cx="425958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438400"/>
            <a:ext cx="425958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51120" y="1676400"/>
            <a:ext cx="425958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51120" y="2438400"/>
            <a:ext cx="425958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5/23/2022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598850" y="4045790"/>
            <a:ext cx="4709160" cy="86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4746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B7A41-6D90-4371-844A-87EC379C3D06}" type="datetimeFigureOut">
              <a:rPr lang="ko-KR" altLang="en-US" smtClean="0"/>
              <a:t>2022-05-23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3F733-A97E-45C7-8208-292F002894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210155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5/23/2022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15893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5/23/2022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44942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792080"/>
            <a:ext cx="2318004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9450" y="792080"/>
            <a:ext cx="619125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1" y="2130553"/>
            <a:ext cx="2318004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5/23/2022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218201" y="3580140"/>
            <a:ext cx="5577840" cy="172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013945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792480"/>
            <a:ext cx="2321237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096827" y="838201"/>
            <a:ext cx="6396423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" y="2133600"/>
            <a:ext cx="2318004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5/23/2022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86215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5/23/2022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85675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81850" y="609600"/>
            <a:ext cx="2228850" cy="586740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609600"/>
            <a:ext cx="652145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5/23/2022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13620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371601"/>
            <a:ext cx="850265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42950" y="3505200"/>
            <a:ext cx="69342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5/23/2022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742950" y="3398520"/>
            <a:ext cx="850265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063842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5/23/2022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20617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506" y="2362201"/>
            <a:ext cx="84201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506" y="4626865"/>
            <a:ext cx="84201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5/23/2022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92480" y="4599432"/>
            <a:ext cx="850265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9881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5300" y="1673352"/>
            <a:ext cx="437515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5550" y="1673352"/>
            <a:ext cx="437515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5/23/2022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6137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B7A41-6D90-4371-844A-87EC379C3D06}" type="datetimeFigureOut">
              <a:rPr lang="ko-KR" altLang="en-US" smtClean="0"/>
              <a:t>2022-05-23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3F733-A97E-45C7-8208-292F002894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359781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676400"/>
            <a:ext cx="425958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438400"/>
            <a:ext cx="425958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51120" y="1676400"/>
            <a:ext cx="425958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51120" y="2438400"/>
            <a:ext cx="425958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5/23/2022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598850" y="4045790"/>
            <a:ext cx="4709160" cy="86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656669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5/23/2022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972925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5/23/2022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5093791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792080"/>
            <a:ext cx="2318004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9450" y="792080"/>
            <a:ext cx="619125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1" y="2130553"/>
            <a:ext cx="2318004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5/23/2022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218201" y="3580140"/>
            <a:ext cx="5577840" cy="172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103989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792480"/>
            <a:ext cx="2321237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096827" y="838201"/>
            <a:ext cx="6396423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" y="2133600"/>
            <a:ext cx="2318004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5/23/2022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825940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5/23/2022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22712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81850" y="609600"/>
            <a:ext cx="2228850" cy="586740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609600"/>
            <a:ext cx="652145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5/23/2022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355942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371601"/>
            <a:ext cx="850265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42950" y="3505200"/>
            <a:ext cx="69342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5/23/2022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742950" y="3398520"/>
            <a:ext cx="850265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0134910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5/23/2022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16688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506" y="2362201"/>
            <a:ext cx="84201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506" y="4626865"/>
            <a:ext cx="84201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5/23/2022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92480" y="4599432"/>
            <a:ext cx="850265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69645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B7A41-6D90-4371-844A-87EC379C3D06}" type="datetimeFigureOut">
              <a:rPr lang="ko-KR" altLang="en-US" smtClean="0"/>
              <a:t>2022-05-23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3F733-A97E-45C7-8208-292F002894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7826729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5300" y="1673352"/>
            <a:ext cx="437515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5550" y="1673352"/>
            <a:ext cx="437515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5/23/2022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592657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676400"/>
            <a:ext cx="425958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438400"/>
            <a:ext cx="425958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51120" y="1676400"/>
            <a:ext cx="425958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51120" y="2438400"/>
            <a:ext cx="425958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5/23/2022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598850" y="4045790"/>
            <a:ext cx="4709160" cy="86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2959130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5/23/2022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963246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5/23/2022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677381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792080"/>
            <a:ext cx="2318004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9450" y="792080"/>
            <a:ext cx="619125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1" y="2130553"/>
            <a:ext cx="2318004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5/23/2022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218201" y="3580140"/>
            <a:ext cx="5577840" cy="172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288725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792480"/>
            <a:ext cx="2321237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096827" y="838201"/>
            <a:ext cx="6396423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" y="2133600"/>
            <a:ext cx="2318004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5/23/2022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280848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5/23/2022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682834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81850" y="609600"/>
            <a:ext cx="2228850" cy="586740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609600"/>
            <a:ext cx="652145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5/23/2022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9545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B7A41-6D90-4371-844A-87EC379C3D06}" type="datetimeFigureOut">
              <a:rPr lang="ko-KR" altLang="en-US" smtClean="0"/>
              <a:t>2022-05-23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3F733-A97E-45C7-8208-292F002894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81962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B7A41-6D90-4371-844A-87EC379C3D06}" type="datetimeFigureOut">
              <a:rPr lang="ko-KR" altLang="en-US" smtClean="0"/>
              <a:t>2022-05-23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3F733-A97E-45C7-8208-292F002894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51204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123219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55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4.xml"/><Relationship Id="rId3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3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8.xml"/><Relationship Id="rId1" Type="http://schemas.openxmlformats.org/officeDocument/2006/relationships/slideLayout" Target="../slideLayouts/slideLayout57.xml"/><Relationship Id="rId6" Type="http://schemas.openxmlformats.org/officeDocument/2006/relationships/slideLayout" Target="../slideLayouts/slideLayout62.xml"/><Relationship Id="rId11" Type="http://schemas.openxmlformats.org/officeDocument/2006/relationships/slideLayout" Target="../slideLayouts/slideLayout67.xml"/><Relationship Id="rId5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66.xml"/><Relationship Id="rId4" Type="http://schemas.openxmlformats.org/officeDocument/2006/relationships/slideLayout" Target="../slideLayouts/slideLayout60.xml"/><Relationship Id="rId9" Type="http://schemas.openxmlformats.org/officeDocument/2006/relationships/slideLayout" Target="../slideLayouts/slideLayout6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BB7A41-6D90-4371-844A-87EC379C3D06}" type="datetimeFigureOut">
              <a:rPr lang="ko-KR" altLang="en-US" smtClean="0"/>
              <a:t>2022-05-23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33F733-A97E-45C7-8208-292F002894F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7613036" y="6569802"/>
            <a:ext cx="2228850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ko-KR" sz="1088" dirty="0"/>
              <a:t>- </a:t>
            </a:r>
            <a:fld id="{5733F733-A97E-45C7-8208-292F002894F6}" type="slidenum">
              <a:rPr lang="ko-KR" altLang="en-US" sz="1088" smtClean="0"/>
              <a:pPr algn="r"/>
              <a:t>‹#›</a:t>
            </a:fld>
            <a:r>
              <a:rPr lang="ko-KR" altLang="en-US" sz="1088" dirty="0"/>
              <a:t> </a:t>
            </a:r>
            <a:r>
              <a:rPr lang="en-US" altLang="ko-KR" sz="1088" dirty="0"/>
              <a:t>-</a:t>
            </a:r>
            <a:endParaRPr lang="ko-KR" altLang="en-US" sz="1088" dirty="0"/>
          </a:p>
        </p:txBody>
      </p:sp>
    </p:spTree>
    <p:extLst>
      <p:ext uri="{BB962C8B-B14F-4D97-AF65-F5344CB8AC3E}">
        <p14:creationId xmlns:p14="http://schemas.microsoft.com/office/powerpoint/2010/main" val="40753111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906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5300" y="533400"/>
            <a:ext cx="89154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600200"/>
            <a:ext cx="89154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906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95300" y="18288"/>
            <a:ext cx="31369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5/23/2022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714750" y="18288"/>
            <a:ext cx="44577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pPr defTabSz="914400" latinLnBrk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55000" y="18288"/>
            <a:ext cx="11557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04423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906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5300" y="533400"/>
            <a:ext cx="89154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600200"/>
            <a:ext cx="89154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906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95300" y="18288"/>
            <a:ext cx="31369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5/23/2022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714750" y="18288"/>
            <a:ext cx="44577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pPr defTabSz="914400" latinLnBrk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55000" y="18288"/>
            <a:ext cx="11557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3548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906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5300" y="533400"/>
            <a:ext cx="89154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600200"/>
            <a:ext cx="89154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906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95300" y="18288"/>
            <a:ext cx="31369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5/23/2022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714750" y="18288"/>
            <a:ext cx="44577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pPr defTabSz="914400" latinLnBrk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55000" y="18288"/>
            <a:ext cx="11557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4231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9" r:id="rId1"/>
    <p:sldLayoutId id="2147483750" r:id="rId2"/>
    <p:sldLayoutId id="2147483751" r:id="rId3"/>
    <p:sldLayoutId id="2147483752" r:id="rId4"/>
    <p:sldLayoutId id="2147483753" r:id="rId5"/>
    <p:sldLayoutId id="2147483754" r:id="rId6"/>
    <p:sldLayoutId id="2147483755" r:id="rId7"/>
    <p:sldLayoutId id="2147483756" r:id="rId8"/>
    <p:sldLayoutId id="2147483757" r:id="rId9"/>
    <p:sldLayoutId id="2147483758" r:id="rId10"/>
    <p:sldLayoutId id="2147483759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906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5300" y="533400"/>
            <a:ext cx="89154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600200"/>
            <a:ext cx="89154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906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95300" y="18288"/>
            <a:ext cx="31369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5/23/2022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714750" y="18288"/>
            <a:ext cx="44577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pPr defTabSz="914400" latinLnBrk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55000" y="18288"/>
            <a:ext cx="11557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1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1" r:id="rId1"/>
    <p:sldLayoutId id="2147483762" r:id="rId2"/>
    <p:sldLayoutId id="2147483763" r:id="rId3"/>
    <p:sldLayoutId id="2147483764" r:id="rId4"/>
    <p:sldLayoutId id="2147483765" r:id="rId5"/>
    <p:sldLayoutId id="2147483766" r:id="rId6"/>
    <p:sldLayoutId id="2147483767" r:id="rId7"/>
    <p:sldLayoutId id="2147483768" r:id="rId8"/>
    <p:sldLayoutId id="2147483769" r:id="rId9"/>
    <p:sldLayoutId id="2147483770" r:id="rId10"/>
    <p:sldLayoutId id="2147483771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906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5300" y="533400"/>
            <a:ext cx="89154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600200"/>
            <a:ext cx="89154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906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95300" y="18288"/>
            <a:ext cx="31369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5/23/2022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714750" y="18288"/>
            <a:ext cx="44577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pPr defTabSz="914400" latinLnBrk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55000" y="18288"/>
            <a:ext cx="11557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8132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3" r:id="rId1"/>
    <p:sldLayoutId id="2147483774" r:id="rId2"/>
    <p:sldLayoutId id="2147483775" r:id="rId3"/>
    <p:sldLayoutId id="2147483776" r:id="rId4"/>
    <p:sldLayoutId id="2147483777" r:id="rId5"/>
    <p:sldLayoutId id="2147483778" r:id="rId6"/>
    <p:sldLayoutId id="2147483779" r:id="rId7"/>
    <p:sldLayoutId id="2147483780" r:id="rId8"/>
    <p:sldLayoutId id="2147483781" r:id="rId9"/>
    <p:sldLayoutId id="2147483782" r:id="rId10"/>
    <p:sldLayoutId id="2147483783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2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8.xml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3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2.xml"/><Relationship Id="rId4" Type="http://schemas.openxmlformats.org/officeDocument/2006/relationships/image" Target="../media/image5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2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2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2.xml"/><Relationship Id="rId4" Type="http://schemas.openxmlformats.org/officeDocument/2006/relationships/image" Target="../media/image73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2245"/>
            <a:ext cx="9906000" cy="6466086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91977" y="2501122"/>
            <a:ext cx="855303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latin typeface="+mn-ea"/>
              </a:rPr>
              <a:t>Oxygen isotopes in Nuclear Lattice Effective Field Theory</a:t>
            </a:r>
            <a:endParaRPr lang="en-US" altLang="ko-KR" sz="1400" b="1" dirty="0" smtClean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9424086" y="6458464"/>
            <a:ext cx="395417" cy="3665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72172" y="6175911"/>
            <a:ext cx="2500858" cy="6158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6145" name="_x449727368" descr="EMB000032d0117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3825" y="6183410"/>
            <a:ext cx="2512741" cy="590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665859" y="4774538"/>
            <a:ext cx="836730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altLang="ko-KR" sz="2800" dirty="0" smtClean="0"/>
              <a:t>Young-Ho Song (RISP, IBS)</a:t>
            </a:r>
          </a:p>
          <a:p>
            <a:pPr lvl="1"/>
            <a:r>
              <a:rPr lang="en-US" altLang="ko-KR" sz="2800" dirty="0" smtClean="0">
                <a:solidFill>
                  <a:srgbClr val="FF0000"/>
                </a:solidFill>
              </a:rPr>
              <a:t>NLEFT collaboration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5560565" y="6293332"/>
            <a:ext cx="4279834" cy="3824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altLang="ko-KR" dirty="0" smtClean="0"/>
              <a:t>OMEG,</a:t>
            </a:r>
            <a:r>
              <a:rPr lang="en-US" altLang="ko-KR" dirty="0" smtClean="0"/>
              <a:t> 2022.05.27, </a:t>
            </a:r>
            <a:r>
              <a:rPr lang="ko-KR" altLang="en-US" dirty="0" smtClean="0"/>
              <a:t>여수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985007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Chiral Effective Field Theory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371600"/>
            <a:ext cx="8383806" cy="5200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34585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Lattice Hamiltonian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44790" y="1592263"/>
            <a:ext cx="4865909" cy="4884737"/>
          </a:xfrm>
        </p:spPr>
        <p:txBody>
          <a:bodyPr>
            <a:normAutofit/>
          </a:bodyPr>
          <a:lstStyle/>
          <a:p>
            <a:r>
              <a:rPr lang="en-US" altLang="ko-KR" sz="2000" dirty="0" smtClean="0"/>
              <a:t>We need to introduce a lattice scale in space and time:</a:t>
            </a:r>
          </a:p>
          <a:p>
            <a:r>
              <a:rPr lang="en-US" altLang="ko-KR" sz="2000" dirty="0" smtClean="0"/>
              <a:t>momentum space cutoff ~ 150 MeV </a:t>
            </a:r>
            <a:r>
              <a:rPr lang="en-US" altLang="ko-KR" sz="2000" dirty="0" smtClean="0">
                <a:sym typeface="Wingdings" panose="05000000000000000000" pitchFamily="2" charset="2"/>
              </a:rPr>
              <a:t></a:t>
            </a:r>
            <a:r>
              <a:rPr lang="en-US" altLang="ko-KR" sz="2000" dirty="0" smtClean="0"/>
              <a:t> lattice size a= </a:t>
            </a:r>
            <a:r>
              <a:rPr lang="en-US" altLang="ko-KR" sz="2000" dirty="0"/>
              <a:t>1.316 </a:t>
            </a:r>
            <a:r>
              <a:rPr lang="en-US" altLang="ko-KR" sz="2000" dirty="0" err="1"/>
              <a:t>fm</a:t>
            </a:r>
            <a:r>
              <a:rPr lang="en-US" altLang="ko-KR" sz="2000" dirty="0"/>
              <a:t> </a:t>
            </a:r>
            <a:r>
              <a:rPr lang="en-US" altLang="ko-KR" sz="2000" dirty="0" smtClean="0"/>
              <a:t> </a:t>
            </a:r>
          </a:p>
          <a:p>
            <a:r>
              <a:rPr lang="en-US" altLang="ko-KR" sz="2000" dirty="0" smtClean="0"/>
              <a:t>Time cutoff ~ 1000 MeV </a:t>
            </a:r>
          </a:p>
          <a:p>
            <a:r>
              <a:rPr lang="en-US" altLang="ko-KR" sz="2000" dirty="0" smtClean="0"/>
              <a:t>We need to determine coefficients of interaction for the lattice size. (regularization scale.) </a:t>
            </a:r>
          </a:p>
          <a:p>
            <a:r>
              <a:rPr lang="en-US" altLang="ko-KR" sz="2000" dirty="0" smtClean="0"/>
              <a:t>Two-body interaction coefficients can be determined from phase shifts of np scattering.  </a:t>
            </a:r>
            <a:endParaRPr lang="ko-KR" altLang="en-US" sz="2000" dirty="0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914" y="2438400"/>
            <a:ext cx="4183876" cy="30387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500126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Lattice chiral Hamiltonian </a:t>
            </a:r>
            <a:r>
              <a:rPr lang="en-US" altLang="ko-KR" dirty="0" smtClean="0"/>
              <a:t>at Leading </a:t>
            </a:r>
            <a:r>
              <a:rPr lang="en-US" altLang="ko-KR" dirty="0" smtClean="0"/>
              <a:t>order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68338" y="1592263"/>
            <a:ext cx="8532812" cy="382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 smtClean="0"/>
              <a:t>At Leading order, kinetic energy + contact interaction + one pion exchange   </a:t>
            </a:r>
            <a:endParaRPr lang="ko-KR" altLang="en-US" dirty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384" y="2042938"/>
            <a:ext cx="3277057" cy="552527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8629" y="2818761"/>
            <a:ext cx="6158742" cy="136531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70383" y="4507345"/>
            <a:ext cx="8710925" cy="382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The Free Hamiltonian is constructed to satisfy free dispersion relation 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6102" y="5073042"/>
            <a:ext cx="4429743" cy="65731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18390" y="4958020"/>
            <a:ext cx="3977962" cy="1658165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6102" y="5782629"/>
            <a:ext cx="3896269" cy="752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157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Lattice chiral Hamiltonian </a:t>
            </a:r>
            <a:r>
              <a:rPr lang="en-US" altLang="ko-KR" dirty="0" smtClean="0"/>
              <a:t>at Leading </a:t>
            </a:r>
            <a:r>
              <a:rPr lang="en-US" altLang="ko-KR" dirty="0" smtClean="0"/>
              <a:t>order</a:t>
            </a:r>
            <a:endParaRPr lang="ko-KR" altLang="en-US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878" y="2280207"/>
            <a:ext cx="4525385" cy="661606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68338" y="1592263"/>
            <a:ext cx="8532812" cy="382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 smtClean="0"/>
              <a:t>One pion exchange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5421" y="3358285"/>
            <a:ext cx="4016179" cy="66747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3878" y="4354520"/>
            <a:ext cx="3848637" cy="1867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8247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Lattice chiral Hamiltonian </a:t>
            </a:r>
            <a:r>
              <a:rPr lang="en-US" altLang="ko-KR" dirty="0" smtClean="0"/>
              <a:t>at Leading </a:t>
            </a:r>
            <a:r>
              <a:rPr lang="en-US" altLang="ko-KR" dirty="0" smtClean="0"/>
              <a:t>order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68338" y="1592263"/>
            <a:ext cx="8532812" cy="672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 smtClean="0"/>
              <a:t>Contact interaction: However, we will use a modified contact terms for faster convergence later. 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7312" y="2486051"/>
            <a:ext cx="2958757" cy="103237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9269" y="4237875"/>
            <a:ext cx="3418930" cy="76290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00668" y="3739719"/>
            <a:ext cx="8532812" cy="382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 smtClean="0"/>
              <a:t>Coulomb interaction can be treated as a perturbation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961790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Low energy constants in lattice EFT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LECs(parameters </a:t>
            </a:r>
            <a:r>
              <a:rPr lang="en-US" altLang="ko-KR" dirty="0" smtClean="0"/>
              <a:t>in the Hamiltonian) </a:t>
            </a:r>
            <a:r>
              <a:rPr lang="en-US" altLang="ko-KR" dirty="0" smtClean="0"/>
              <a:t>can be </a:t>
            </a:r>
            <a:r>
              <a:rPr lang="en-US" altLang="ko-KR" dirty="0" smtClean="0"/>
              <a:t>fixed in A&lt;=3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(They have to be fixed for given lattice regularization)</a:t>
            </a:r>
          </a:p>
          <a:p>
            <a:r>
              <a:rPr lang="en-US" altLang="ko-KR" dirty="0" smtClean="0"/>
              <a:t>N-P scattering phase shifts, Deuteron binding energy</a:t>
            </a:r>
          </a:p>
          <a:p>
            <a:r>
              <a:rPr lang="en-US" altLang="ko-KR" dirty="0" smtClean="0"/>
              <a:t>Triton binding energy, Triton beta decay.</a:t>
            </a:r>
            <a:endParaRPr lang="en-US" altLang="ko-KR" dirty="0"/>
          </a:p>
          <a:p>
            <a:r>
              <a:rPr lang="en-US" altLang="ko-KR" dirty="0" smtClean="0"/>
              <a:t>Scattering phase shifts on the Lattice:</a:t>
            </a:r>
          </a:p>
        </p:txBody>
      </p:sp>
      <p:pic>
        <p:nvPicPr>
          <p:cNvPr id="2253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3995766"/>
            <a:ext cx="7924800" cy="25920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67098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81000"/>
            <a:ext cx="8076396" cy="579049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007323" y="6324600"/>
            <a:ext cx="6170279" cy="3824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Determine LECs by fitting phase shifts of N-N scattering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029667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148" y="1981200"/>
            <a:ext cx="8625705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8797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Auxiliary Field Monte Carlo </a:t>
            </a:r>
            <a:endParaRPr lang="ko-KR" altLang="en-US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0056" y="1704976"/>
            <a:ext cx="4114800" cy="1402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8603" y="2945824"/>
            <a:ext cx="4335094" cy="3533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107748"/>
            <a:ext cx="4083862" cy="335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59985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Transfer Matrix Formalism</a:t>
            </a:r>
            <a:endParaRPr lang="ko-KR" altLang="en-US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854" y="1821873"/>
            <a:ext cx="5772956" cy="638264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854" y="2371236"/>
            <a:ext cx="3934374" cy="57158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3457" y="2435883"/>
            <a:ext cx="4706007" cy="476316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5854" y="3086917"/>
            <a:ext cx="6592220" cy="581106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14190" y="3753625"/>
            <a:ext cx="3686689" cy="647790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8869" y="4410651"/>
            <a:ext cx="5381480" cy="1956210"/>
          </a:xfrm>
          <a:prstGeom prst="rect">
            <a:avLst/>
          </a:prstGeom>
        </p:spPr>
      </p:pic>
      <p:sp>
        <p:nvSpPr>
          <p:cNvPr id="20" name="오른쪽 화살표 19"/>
          <p:cNvSpPr/>
          <p:nvPr/>
        </p:nvSpPr>
        <p:spPr>
          <a:xfrm>
            <a:off x="6439475" y="5527299"/>
            <a:ext cx="6096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7368074" y="4580445"/>
            <a:ext cx="2352813" cy="1542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Monte Carlo integration </a:t>
            </a:r>
          </a:p>
          <a:p>
            <a:r>
              <a:rPr lang="en-US" altLang="ko-KR" dirty="0"/>
              <a:t>By importance sampling of auxiliary fields </a:t>
            </a:r>
          </a:p>
        </p:txBody>
      </p:sp>
    </p:spTree>
    <p:extLst>
      <p:ext uri="{BB962C8B-B14F-4D97-AF65-F5344CB8AC3E}">
        <p14:creationId xmlns:p14="http://schemas.microsoft.com/office/powerpoint/2010/main" val="37514456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1" y="457201"/>
            <a:ext cx="8241145" cy="606041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646006" y="6409145"/>
            <a:ext cx="6929397" cy="38241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altLang="ko-KR" dirty="0"/>
              <a:t>At each scale, there are effective </a:t>
            </a:r>
            <a:r>
              <a:rPr lang="en-US" altLang="ko-KR" dirty="0" err="1"/>
              <a:t>d.o.f</a:t>
            </a:r>
            <a:r>
              <a:rPr lang="en-US" altLang="ko-KR" dirty="0"/>
              <a:t>. and effective interaction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06555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" y="657551"/>
            <a:ext cx="8818102" cy="5975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7124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Improved action with non-locality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68338" y="1592263"/>
            <a:ext cx="8532812" cy="125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 smtClean="0"/>
              <a:t>In practical calculation, sign problem and convergence of perturbation have to be taken care of.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 smtClean="0"/>
              <a:t>To improve the non-perturbative calculation, modified non-local contact interaction are used. 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4932" y="4547360"/>
            <a:ext cx="3505768" cy="208521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338" y="3001098"/>
            <a:ext cx="6462135" cy="61252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997" y="3852079"/>
            <a:ext cx="3364262" cy="1390561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4654" y="3152067"/>
            <a:ext cx="2258037" cy="310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8009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Applications of NLEFT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Has been successfully applied to </a:t>
            </a:r>
          </a:p>
          <a:p>
            <a:pPr lvl="1"/>
            <a:r>
              <a:rPr lang="en-US" altLang="ko-KR" dirty="0" smtClean="0"/>
              <a:t>Nuclear matter, Cold atom, dilute fermion system</a:t>
            </a:r>
          </a:p>
          <a:p>
            <a:pPr lvl="1"/>
            <a:r>
              <a:rPr lang="en-US" altLang="ko-KR" dirty="0" smtClean="0"/>
              <a:t>Finite nuclei (A&lt;=50) </a:t>
            </a:r>
          </a:p>
          <a:p>
            <a:pPr lvl="1"/>
            <a:r>
              <a:rPr lang="en-US" altLang="ko-KR" dirty="0" smtClean="0"/>
              <a:t>First ab-initio calculation of Hoyle state</a:t>
            </a:r>
          </a:p>
          <a:p>
            <a:pPr lvl="1"/>
            <a:r>
              <a:rPr lang="en-US" altLang="ko-KR" dirty="0" smtClean="0"/>
              <a:t>Cluster structure of </a:t>
            </a:r>
            <a:r>
              <a:rPr lang="en-US" altLang="ko-KR" baseline="30000" dirty="0"/>
              <a:t>12</a:t>
            </a:r>
            <a:r>
              <a:rPr lang="en-US" altLang="ko-KR" dirty="0"/>
              <a:t>C </a:t>
            </a:r>
            <a:r>
              <a:rPr lang="en-US" altLang="ko-KR" dirty="0" smtClean="0"/>
              <a:t>and </a:t>
            </a:r>
            <a:r>
              <a:rPr lang="en-US" altLang="ko-KR" baseline="30000" dirty="0" smtClean="0"/>
              <a:t>16</a:t>
            </a:r>
            <a:r>
              <a:rPr lang="en-US" altLang="ko-KR" dirty="0" smtClean="0"/>
              <a:t>O</a:t>
            </a:r>
          </a:p>
          <a:p>
            <a:pPr lvl="1"/>
            <a:r>
              <a:rPr lang="en-US" altLang="ko-KR" dirty="0" smtClean="0"/>
              <a:t>NN scattering, N-D scattering</a:t>
            </a:r>
          </a:p>
          <a:p>
            <a:pPr lvl="1"/>
            <a:r>
              <a:rPr lang="en-US" altLang="ko-KR" dirty="0" smtClean="0"/>
              <a:t>Alpha-alpha scattering</a:t>
            </a:r>
          </a:p>
          <a:p>
            <a:pPr lvl="1"/>
            <a:r>
              <a:rPr lang="en-US" altLang="ko-KR" dirty="0" smtClean="0"/>
              <a:t>radiative capture, fusion </a:t>
            </a:r>
          </a:p>
          <a:p>
            <a:pPr lvl="1"/>
            <a:r>
              <a:rPr lang="en-US" altLang="ko-KR" dirty="0" smtClean="0"/>
              <a:t>Etc. </a:t>
            </a:r>
            <a:endParaRPr lang="ko-KR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3379" y="2872469"/>
            <a:ext cx="1773316" cy="20540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4926522"/>
            <a:ext cx="3038475" cy="4642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781801" y="2477442"/>
            <a:ext cx="207629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The first ab-initio calculation of </a:t>
            </a:r>
          </a:p>
          <a:p>
            <a:r>
              <a:rPr lang="en-US" altLang="ko-KR" sz="1100" dirty="0"/>
              <a:t>Hoyle state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2610153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1" y="533400"/>
            <a:ext cx="6849431" cy="143847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02532" y="2133601"/>
            <a:ext cx="8246168" cy="9625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Changing the range and locality of nuclear force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altLang="ko-KR" dirty="0">
                <a:sym typeface="Wingdings" panose="05000000000000000000" pitchFamily="2" charset="2"/>
              </a:rPr>
              <a:t>Quantum phase transition 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between a nuclear liquid and a Bose-Einstein condensate of alpha clusters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248349"/>
            <a:ext cx="4267200" cy="337217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257801" y="3505200"/>
            <a:ext cx="4331635" cy="2412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two N-N interaction </a:t>
            </a:r>
          </a:p>
          <a:p>
            <a:r>
              <a:rPr lang="en-US" altLang="ko-KR" dirty="0"/>
              <a:t>which reproduce phase </a:t>
            </a:r>
            <a:r>
              <a:rPr lang="en-US" altLang="ko-KR" dirty="0" smtClean="0"/>
              <a:t>shifts well</a:t>
            </a:r>
          </a:p>
          <a:p>
            <a:pPr marL="342900" indent="-342900">
              <a:buFont typeface="Wingdings" panose="05000000000000000000" pitchFamily="2" charset="2"/>
              <a:buChar char="à"/>
            </a:pPr>
            <a:r>
              <a:rPr lang="en-US" altLang="ko-KR" dirty="0" smtClean="0">
                <a:sym typeface="Wingdings" panose="05000000000000000000" pitchFamily="2" charset="2"/>
              </a:rPr>
              <a:t>They will be equivalent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     for two-nucleon observables</a:t>
            </a:r>
            <a:endParaRPr lang="en-US" altLang="ko-KR" dirty="0"/>
          </a:p>
          <a:p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altLang="ko-KR" dirty="0">
                <a:sym typeface="Wingdings" panose="05000000000000000000" pitchFamily="2" charset="2"/>
              </a:rPr>
              <a:t>Can give very different alpha-alpha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   interaction depending the range and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   (non)locality of force.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29751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1" y="533400"/>
            <a:ext cx="5158363" cy="18288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1" y="2514600"/>
            <a:ext cx="3508661" cy="58057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931" y="3095171"/>
            <a:ext cx="2895600" cy="45502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6107" y="3645435"/>
            <a:ext cx="1733792" cy="39534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45244" y="4868863"/>
            <a:ext cx="2504356" cy="672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Only Four parameters</a:t>
            </a:r>
            <a:endParaRPr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71741" y="4632204"/>
            <a:ext cx="6878010" cy="201005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805298" y="1828800"/>
            <a:ext cx="352829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/>
              <a:t>Minimal nuclear interaction</a:t>
            </a:r>
          </a:p>
          <a:p>
            <a:r>
              <a:rPr lang="en-US" altLang="ko-KR" sz="1600" dirty="0" smtClean="0"/>
              <a:t>Which reproduce  </a:t>
            </a:r>
          </a:p>
          <a:p>
            <a:pPr marL="342900" indent="-342900">
              <a:buAutoNum type="arabicParenBoth"/>
            </a:pPr>
            <a:r>
              <a:rPr lang="en-US" altLang="ko-KR" sz="1600" dirty="0" smtClean="0"/>
              <a:t>Light nuclei</a:t>
            </a:r>
          </a:p>
          <a:p>
            <a:pPr marL="342900" indent="-342900">
              <a:buAutoNum type="arabicParenBoth"/>
            </a:pPr>
            <a:r>
              <a:rPr lang="en-US" altLang="ko-KR" sz="1600" dirty="0" smtClean="0"/>
              <a:t>medium mass nuclei</a:t>
            </a:r>
          </a:p>
          <a:p>
            <a:pPr marL="342900" indent="-342900">
              <a:buAutoNum type="arabicParenBoth"/>
            </a:pPr>
            <a:r>
              <a:rPr lang="en-US" altLang="ko-KR" sz="1600" dirty="0" smtClean="0"/>
              <a:t> neutron matter </a:t>
            </a:r>
          </a:p>
          <a:p>
            <a:r>
              <a:rPr lang="en-US" altLang="ko-KR" sz="1600" dirty="0" smtClean="0"/>
              <a:t>simultaneously up to few percent error in binding energy and charge radius</a:t>
            </a:r>
            <a:endParaRPr lang="en-US" altLang="ko-KR" sz="1600" dirty="0"/>
          </a:p>
          <a:p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251240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887" y="1546219"/>
            <a:ext cx="5497300" cy="341370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75854" y="5697538"/>
            <a:ext cx="4433455" cy="672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Can we improve the agreement by </a:t>
            </a:r>
          </a:p>
          <a:p>
            <a:r>
              <a:rPr lang="en-US" altLang="ko-KR" dirty="0" smtClean="0"/>
              <a:t>Including higher order corrections? </a:t>
            </a:r>
            <a:endParaRPr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5164" y="1671782"/>
            <a:ext cx="3772477" cy="2705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923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6327" y="1917199"/>
            <a:ext cx="3717348" cy="340232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401" y="1917199"/>
            <a:ext cx="4227944" cy="3462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2620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Lattice chiral Hamiltonian (N3LO)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68338" y="1681018"/>
            <a:ext cx="853281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Full N3LO Hamiltonian includes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 smtClean="0"/>
              <a:t>Free Hamiltonian(Kinetic term)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 smtClean="0"/>
              <a:t>Short range (nonlocal smeared) contact interactions up to Q^4 order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 smtClean="0"/>
              <a:t>Isospin-breaking short range interactions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 smtClean="0"/>
              <a:t>One pion exchange potential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 smtClean="0"/>
              <a:t>Two pion exchange potential up to Q^4 order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 smtClean="0"/>
              <a:t>Coulomb interaction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 smtClean="0"/>
              <a:t>Long range isospin breaking interaction( isospin dependence in OPE)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 smtClean="0"/>
              <a:t>Galilean Invariance Restoration (GIR) term </a:t>
            </a:r>
            <a:r>
              <a:rPr lang="en-US" altLang="ko-KR" sz="2000" dirty="0" smtClean="0"/>
              <a:t>(because of non-local interaction.) </a:t>
            </a:r>
            <a:endParaRPr lang="en-US" altLang="ko-KR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 smtClean="0"/>
              <a:t>Three nucleon interaction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4932" y="4547360"/>
            <a:ext cx="3505768" cy="2085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1993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Difficulty with full chiral interaction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74207" y="1868993"/>
            <a:ext cx="8139164" cy="2993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 smtClean="0"/>
              <a:t>Sign problem</a:t>
            </a:r>
          </a:p>
          <a:p>
            <a:pPr marL="821819" lvl="1" indent="-342900">
              <a:buFont typeface="Arial" panose="020B0604020202020204" pitchFamily="34" charset="0"/>
              <a:buChar char="•"/>
            </a:pPr>
            <a:r>
              <a:rPr lang="en-US" altLang="ko-KR" dirty="0" smtClean="0"/>
              <a:t>NLEFT suffers sign problems at large Euclidean time limit</a:t>
            </a:r>
          </a:p>
          <a:p>
            <a:pPr marL="821819" lvl="1" indent="-342900">
              <a:buFont typeface="Arial" panose="020B0604020202020204" pitchFamily="34" charset="0"/>
              <a:buChar char="•"/>
            </a:pPr>
            <a:r>
              <a:rPr lang="en-US" altLang="ko-KR" dirty="0" smtClean="0"/>
              <a:t>SU(4) symmetric interaction does not have sign problem</a:t>
            </a:r>
          </a:p>
          <a:p>
            <a:pPr marL="821819" lvl="1" indent="-342900">
              <a:buFont typeface="Arial" panose="020B0604020202020204" pitchFamily="34" charset="0"/>
              <a:buChar char="•"/>
            </a:pPr>
            <a:r>
              <a:rPr lang="en-US" altLang="ko-KR" dirty="0" smtClean="0"/>
              <a:t>One pion exchange and higher order chiral interaction</a:t>
            </a:r>
          </a:p>
          <a:p>
            <a:pPr marL="821819" lvl="1" indent="-342900">
              <a:buFont typeface="Arial" panose="020B0604020202020204" pitchFamily="34" charset="0"/>
              <a:buChar char="•"/>
            </a:pPr>
            <a:r>
              <a:rPr lang="en-US" altLang="ko-KR" dirty="0" smtClean="0"/>
              <a:t>Difficulty with Asymmetric nuclei</a:t>
            </a:r>
          </a:p>
          <a:p>
            <a:pPr marL="821819" lvl="1" indent="-342900">
              <a:buFont typeface="Arial" panose="020B0604020202020204" pitchFamily="34" charset="0"/>
              <a:buChar char="•"/>
            </a:pPr>
            <a:r>
              <a:rPr lang="en-US" altLang="ko-KR" dirty="0" smtClean="0"/>
              <a:t>Needs a remedy to extend to neutron rich isotopes.</a:t>
            </a:r>
          </a:p>
          <a:p>
            <a:pPr marL="821819" lvl="1" indent="-34290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 smtClean="0"/>
              <a:t>A new approach to reduce the sign problem.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 smtClean="0">
                <a:sym typeface="Wingdings" panose="05000000000000000000" pitchFamily="2" charset="2"/>
              </a:rPr>
              <a:t> Wave function matching Hamiltonian.</a:t>
            </a:r>
            <a:endParaRPr lang="en-US" altLang="ko-KR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4932" y="4547360"/>
            <a:ext cx="3505768" cy="2085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9440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6562" y="682679"/>
            <a:ext cx="6639852" cy="5820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8175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Ab initio approach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336" y="1441576"/>
            <a:ext cx="7058890" cy="5190999"/>
          </a:xfrm>
          <a:prstGeom prst="rect">
            <a:avLst/>
          </a:prstGeom>
        </p:spPr>
      </p:pic>
      <p:sp>
        <p:nvSpPr>
          <p:cNvPr id="7" name="오른쪽 중괄호 6"/>
          <p:cNvSpPr/>
          <p:nvPr/>
        </p:nvSpPr>
        <p:spPr>
          <a:xfrm>
            <a:off x="6891626" y="3230563"/>
            <a:ext cx="457200" cy="3276600"/>
          </a:xfrm>
          <a:prstGeom prst="rightBrac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400" latinLnBrk="0"/>
            <a:endParaRPr lang="ko-KR" altLang="en-US" sz="1800">
              <a:solidFill>
                <a:srgbClr val="292934"/>
              </a:solidFill>
              <a:latin typeface="Arial"/>
              <a:ea typeface="돋움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535775" y="4629146"/>
            <a:ext cx="729687" cy="646331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pPr defTabSz="914400" latinLnBrk="0"/>
            <a:r>
              <a:rPr lang="en-US" altLang="ko-KR" sz="1200" dirty="0">
                <a:solidFill>
                  <a:srgbClr val="292934"/>
                </a:solidFill>
                <a:latin typeface="Arial"/>
                <a:ea typeface="돋움" panose="020B0600000101010101" pitchFamily="50" charset="-127"/>
              </a:rPr>
              <a:t>Ab initio</a:t>
            </a:r>
          </a:p>
          <a:p>
            <a:pPr defTabSz="914400" latinLnBrk="0"/>
            <a:r>
              <a:rPr lang="en-US" altLang="ko-KR" sz="1200" dirty="0">
                <a:solidFill>
                  <a:srgbClr val="292934"/>
                </a:solidFill>
                <a:latin typeface="Arial"/>
                <a:ea typeface="돋움" panose="020B0600000101010101" pitchFamily="50" charset="-127"/>
              </a:rPr>
              <a:t>Nuclear</a:t>
            </a:r>
          </a:p>
          <a:p>
            <a:pPr defTabSz="914400" latinLnBrk="0"/>
            <a:r>
              <a:rPr lang="en-US" altLang="ko-KR" sz="1200" dirty="0">
                <a:solidFill>
                  <a:srgbClr val="292934"/>
                </a:solidFill>
                <a:latin typeface="Arial"/>
                <a:ea typeface="돋움" panose="020B0600000101010101" pitchFamily="50" charset="-127"/>
              </a:rPr>
              <a:t>Theory</a:t>
            </a:r>
            <a:endParaRPr lang="ko-KR" altLang="en-US" sz="1200" dirty="0">
              <a:solidFill>
                <a:srgbClr val="292934"/>
              </a:solidFill>
              <a:latin typeface="Arial"/>
              <a:ea typeface="돋움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452651" y="5450968"/>
            <a:ext cx="222706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Direct understanding of nuclear force and </a:t>
            </a:r>
          </a:p>
          <a:p>
            <a:r>
              <a:rPr lang="en-US" altLang="ko-KR" sz="1400" dirty="0" smtClean="0"/>
              <a:t>nuclear structure/reaction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585180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7713" y="1106054"/>
            <a:ext cx="5002251" cy="255058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0044" y="3957862"/>
            <a:ext cx="5177587" cy="2674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5248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" y="625764"/>
            <a:ext cx="5774464" cy="363552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338" y="4433820"/>
            <a:ext cx="4614216" cy="219875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7851" y="2068946"/>
            <a:ext cx="3393256" cy="74335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709954" y="3269676"/>
            <a:ext cx="2305439" cy="3293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/>
              <a:t>We would like </a:t>
            </a:r>
          </a:p>
          <a:p>
            <a:r>
              <a:rPr lang="en-US" altLang="ko-KR" sz="1600" dirty="0" smtClean="0"/>
              <a:t>to compute</a:t>
            </a:r>
          </a:p>
          <a:p>
            <a:r>
              <a:rPr lang="en-US" altLang="ko-KR" sz="1600" dirty="0"/>
              <a:t>t</a:t>
            </a:r>
            <a:r>
              <a:rPr lang="en-US" altLang="ko-KR" sz="1600" dirty="0" smtClean="0"/>
              <a:t>he eigenstates of H_A</a:t>
            </a:r>
          </a:p>
          <a:p>
            <a:endParaRPr lang="en-US" altLang="ko-KR" sz="1600" dirty="0" smtClean="0"/>
          </a:p>
          <a:p>
            <a:r>
              <a:rPr lang="en-US" altLang="ko-KR" sz="1600" dirty="0" smtClean="0"/>
              <a:t>Starting from </a:t>
            </a:r>
          </a:p>
          <a:p>
            <a:r>
              <a:rPr lang="en-US" altLang="ko-KR" sz="1600" dirty="0" smtClean="0"/>
              <a:t>the </a:t>
            </a:r>
            <a:r>
              <a:rPr lang="en-US" altLang="ko-KR" sz="1600" dirty="0" err="1" smtClean="0"/>
              <a:t>eigen</a:t>
            </a:r>
            <a:r>
              <a:rPr lang="en-US" altLang="ko-KR" sz="1600" dirty="0" smtClean="0"/>
              <a:t>-functions </a:t>
            </a:r>
          </a:p>
          <a:p>
            <a:r>
              <a:rPr lang="en-US" altLang="ko-KR" sz="1600" dirty="0"/>
              <a:t>o</a:t>
            </a:r>
            <a:r>
              <a:rPr lang="en-US" altLang="ko-KR" sz="1600" dirty="0" smtClean="0"/>
              <a:t>f H_B </a:t>
            </a:r>
          </a:p>
          <a:p>
            <a:r>
              <a:rPr lang="en-US" altLang="ko-KR" sz="1600" dirty="0" smtClean="0"/>
              <a:t>and using first-order</a:t>
            </a:r>
          </a:p>
          <a:p>
            <a:r>
              <a:rPr lang="en-US" altLang="ko-KR" sz="1600" dirty="0" smtClean="0"/>
              <a:t>Perturbation theory</a:t>
            </a:r>
          </a:p>
          <a:p>
            <a:endParaRPr lang="en-US" altLang="ko-KR" sz="1600" dirty="0"/>
          </a:p>
          <a:p>
            <a:r>
              <a:rPr lang="en-US" altLang="ko-KR" sz="1600" dirty="0" smtClean="0"/>
              <a:t>&lt;</a:t>
            </a:r>
            <a:r>
              <a:rPr lang="en-US" altLang="ko-KR" sz="1600" dirty="0" err="1" smtClean="0"/>
              <a:t>psi_B|H_new</a:t>
            </a:r>
            <a:r>
              <a:rPr lang="en-US" altLang="ko-KR" sz="1600" dirty="0" smtClean="0"/>
              <a:t> |</a:t>
            </a:r>
            <a:r>
              <a:rPr lang="en-US" altLang="ko-KR" sz="1600" dirty="0" err="1" smtClean="0"/>
              <a:t>psi_B</a:t>
            </a:r>
            <a:r>
              <a:rPr lang="en-US" altLang="ko-KR" sz="1600" dirty="0" smtClean="0"/>
              <a:t>&gt; </a:t>
            </a:r>
          </a:p>
          <a:p>
            <a:r>
              <a:rPr lang="en-US" altLang="ko-KR" sz="1600" dirty="0" smtClean="0"/>
              <a:t>To be close to E_A </a:t>
            </a:r>
          </a:p>
          <a:p>
            <a:r>
              <a:rPr lang="en-US" altLang="ko-KR" sz="1600" dirty="0" smtClean="0"/>
              <a:t>As much as possible.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4411700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324" y="533400"/>
            <a:ext cx="4582164" cy="363905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163127" y="840509"/>
            <a:ext cx="4116833" cy="9625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Without introducing new Hamiltonian</a:t>
            </a:r>
          </a:p>
          <a:p>
            <a:r>
              <a:rPr lang="en-US" altLang="ko-KR" dirty="0" smtClean="0"/>
              <a:t>This does not work well.</a:t>
            </a:r>
          </a:p>
          <a:p>
            <a:r>
              <a:rPr lang="en-US" altLang="ko-KR" dirty="0" smtClean="0"/>
              <a:t>This is expected. </a:t>
            </a:r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389" y="4172458"/>
            <a:ext cx="4934639" cy="771633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071" y="4892099"/>
            <a:ext cx="2915057" cy="638264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9071" y="5697538"/>
            <a:ext cx="3572374" cy="63826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529263" y="4367068"/>
            <a:ext cx="2039341" cy="3824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Unitary transform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532583" y="4895276"/>
            <a:ext cx="3480440" cy="6724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H’_A is equivalent to H_A </a:t>
            </a:r>
          </a:p>
          <a:p>
            <a:r>
              <a:rPr lang="en-US" altLang="ko-KR" dirty="0" smtClean="0"/>
              <a:t>(having the same eigenvalues)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529263" y="5809673"/>
            <a:ext cx="3817937" cy="672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One can define non-local interaction V’_A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924003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686" y="862591"/>
            <a:ext cx="5366767" cy="292455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945" y="3976803"/>
            <a:ext cx="3296110" cy="41915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260" y="4488873"/>
            <a:ext cx="5588531" cy="211106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8011" y="4488873"/>
            <a:ext cx="2582861" cy="2045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2490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338" y="1131790"/>
            <a:ext cx="8078327" cy="346758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88291" y="5170055"/>
            <a:ext cx="7693890" cy="382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One can compute perturbative higher order corrections. 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152651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Wave Function Matching Hamiltonian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46499" y="1610376"/>
            <a:ext cx="8139164" cy="21228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 smtClean="0"/>
              <a:t>Wave function matching by Unitary transformation</a:t>
            </a:r>
          </a:p>
          <a:p>
            <a:pPr marL="821819" lvl="1" indent="-342900">
              <a:buFont typeface="Arial" panose="020B0604020202020204" pitchFamily="34" charset="0"/>
              <a:buChar char="•"/>
            </a:pPr>
            <a:r>
              <a:rPr lang="en-US" altLang="ko-KR" dirty="0" smtClean="0"/>
              <a:t>Original Hamiltonian has a strong repulsion at short distance</a:t>
            </a:r>
          </a:p>
          <a:p>
            <a:pPr marL="821819" lvl="1" indent="-342900">
              <a:buFont typeface="Arial" panose="020B0604020202020204" pitchFamily="34" charset="0"/>
              <a:buChar char="•"/>
            </a:pPr>
            <a:r>
              <a:rPr lang="en-US" altLang="ko-KR" dirty="0" smtClean="0">
                <a:sym typeface="Wingdings" panose="05000000000000000000" pitchFamily="2" charset="2"/>
              </a:rPr>
              <a:t> origin of the difficulty of non-perturbative calculation. </a:t>
            </a:r>
            <a:endParaRPr lang="en-US" altLang="ko-KR" dirty="0" smtClean="0"/>
          </a:p>
          <a:p>
            <a:pPr marL="821819" lvl="1" indent="-342900">
              <a:buFont typeface="Arial" panose="020B0604020202020204" pitchFamily="34" charset="0"/>
              <a:buChar char="•"/>
            </a:pPr>
            <a:r>
              <a:rPr lang="en-US" altLang="ko-KR" dirty="0" smtClean="0"/>
              <a:t>new </a:t>
            </a:r>
            <a:r>
              <a:rPr lang="en-US" altLang="ko-KR" dirty="0" smtClean="0"/>
              <a:t>Hamiltonian </a:t>
            </a:r>
            <a:endParaRPr lang="en-US" altLang="ko-KR" dirty="0" smtClean="0"/>
          </a:p>
          <a:p>
            <a:pPr marL="1300738" lvl="2" indent="-342900">
              <a:buFont typeface="Arial" panose="020B0604020202020204" pitchFamily="34" charset="0"/>
              <a:buChar char="•"/>
            </a:pPr>
            <a:r>
              <a:rPr lang="en-US" altLang="ko-KR" dirty="0" smtClean="0"/>
              <a:t>such that the eigenstate wave function becomes </a:t>
            </a:r>
          </a:p>
          <a:p>
            <a:pPr marL="1300738" lvl="2" indent="-342900">
              <a:buFont typeface="Arial" panose="020B0604020202020204" pitchFamily="34" charset="0"/>
              <a:buChar char="•"/>
            </a:pPr>
            <a:r>
              <a:rPr lang="en-US" altLang="ko-KR" dirty="0"/>
              <a:t>S</a:t>
            </a:r>
            <a:r>
              <a:rPr lang="en-US" altLang="ko-KR" dirty="0" smtClean="0"/>
              <a:t>ame as “original” w.f. at long distance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marL="1300738" lvl="2" indent="-342900">
              <a:buFont typeface="Arial" panose="020B0604020202020204" pitchFamily="34" charset="0"/>
              <a:buChar char="•"/>
            </a:pPr>
            <a:r>
              <a:rPr lang="en-US" altLang="ko-KR" dirty="0" smtClean="0">
                <a:sym typeface="Wingdings" panose="05000000000000000000" pitchFamily="2" charset="2"/>
              </a:rPr>
              <a:t>Same as “soft” w.f. at short distance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494" y="3852609"/>
            <a:ext cx="5687219" cy="72400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2187" y="3819641"/>
            <a:ext cx="2953162" cy="67636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26836" y="4830615"/>
            <a:ext cx="7047346" cy="672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The goal is to make the perturbation expansion with “soft” wave function gives a good convergence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456116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Wave Function Matching Hamiltonian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38367" y="1524000"/>
            <a:ext cx="8229266" cy="35732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 smtClean="0"/>
              <a:t>new </a:t>
            </a:r>
            <a:r>
              <a:rPr lang="en-US" altLang="ko-KR" dirty="0" smtClean="0"/>
              <a:t>Hamiltonian is not the same as original Hamiltonian</a:t>
            </a:r>
          </a:p>
          <a:p>
            <a:pPr marL="821819" lvl="1" indent="-342900">
              <a:buFont typeface="Arial" panose="020B0604020202020204" pitchFamily="34" charset="0"/>
              <a:buChar char="•"/>
            </a:pPr>
            <a:r>
              <a:rPr lang="en-US" altLang="ko-KR" dirty="0" smtClean="0">
                <a:sym typeface="Wingdings" panose="05000000000000000000" pitchFamily="2" charset="2"/>
              </a:rPr>
              <a:t>Naturally need correction terms </a:t>
            </a:r>
          </a:p>
          <a:p>
            <a:pPr marL="821819" lvl="1" indent="-342900">
              <a:buFont typeface="Arial" panose="020B0604020202020204" pitchFamily="34" charset="0"/>
              <a:buChar char="•"/>
            </a:pPr>
            <a:r>
              <a:rPr lang="en-US" altLang="ko-KR" dirty="0" err="1" smtClean="0">
                <a:sym typeface="Wingdings" panose="05000000000000000000" pitchFamily="2" charset="2"/>
              </a:rPr>
              <a:t>H_wf</a:t>
            </a:r>
            <a:r>
              <a:rPr lang="en-US" altLang="ko-KR" dirty="0" smtClean="0">
                <a:sym typeface="Wingdings" panose="05000000000000000000" pitchFamily="2" charset="2"/>
              </a:rPr>
              <a:t> = </a:t>
            </a:r>
            <a:r>
              <a:rPr lang="en-US" altLang="ko-KR" dirty="0" err="1" smtClean="0">
                <a:sym typeface="Wingdings" panose="05000000000000000000" pitchFamily="2" charset="2"/>
              </a:rPr>
              <a:t>H_soft</a:t>
            </a:r>
            <a:r>
              <a:rPr lang="en-US" altLang="ko-KR" dirty="0" smtClean="0">
                <a:sym typeface="Wingdings" panose="05000000000000000000" pitchFamily="2" charset="2"/>
              </a:rPr>
              <a:t> + (</a:t>
            </a:r>
            <a:r>
              <a:rPr lang="en-US" altLang="ko-KR" dirty="0" err="1" smtClean="0">
                <a:sym typeface="Wingdings" panose="05000000000000000000" pitchFamily="2" charset="2"/>
              </a:rPr>
              <a:t>U^dagger</a:t>
            </a:r>
            <a:r>
              <a:rPr lang="en-US" altLang="ko-KR" dirty="0" smtClean="0">
                <a:sym typeface="Wingdings" panose="05000000000000000000" pitchFamily="2" charset="2"/>
              </a:rPr>
              <a:t> H U - </a:t>
            </a:r>
            <a:r>
              <a:rPr lang="en-US" altLang="ko-KR" dirty="0" err="1" smtClean="0">
                <a:sym typeface="Wingdings" panose="05000000000000000000" pitchFamily="2" charset="2"/>
              </a:rPr>
              <a:t>H_soft</a:t>
            </a:r>
            <a:r>
              <a:rPr lang="en-US" altLang="ko-KR" dirty="0" smtClean="0">
                <a:sym typeface="Wingdings" panose="05000000000000000000" pitchFamily="2" charset="2"/>
              </a:rPr>
              <a:t>)</a:t>
            </a:r>
          </a:p>
          <a:p>
            <a:pPr marL="821819" lvl="1" indent="-342900">
              <a:buFont typeface="Arial" panose="020B0604020202020204" pitchFamily="34" charset="0"/>
              <a:buChar char="•"/>
            </a:pPr>
            <a:r>
              <a:rPr lang="en-US" altLang="ko-KR" dirty="0" err="1" smtClean="0">
                <a:sym typeface="Wingdings" panose="05000000000000000000" pitchFamily="2" charset="2"/>
              </a:rPr>
              <a:t>H_soft</a:t>
            </a:r>
            <a:r>
              <a:rPr lang="en-US" altLang="ko-KR" dirty="0" smtClean="0">
                <a:sym typeface="Wingdings" panose="05000000000000000000" pitchFamily="2" charset="2"/>
              </a:rPr>
              <a:t> has better property for non-perturbative calculation</a:t>
            </a:r>
          </a:p>
          <a:p>
            <a:pPr marL="821819" lvl="1" indent="-342900">
              <a:buFont typeface="Arial" panose="020B0604020202020204" pitchFamily="34" charset="0"/>
              <a:buChar char="•"/>
            </a:pPr>
            <a:r>
              <a:rPr lang="en-US" altLang="ko-KR" dirty="0" smtClean="0">
                <a:sym typeface="Wingdings" panose="05000000000000000000" pitchFamily="2" charset="2"/>
              </a:rPr>
              <a:t>Perturbative expansion for the corrections</a:t>
            </a:r>
          </a:p>
          <a:p>
            <a:pPr marL="821819" lvl="1" indent="-342900">
              <a:buFont typeface="Arial" panose="020B0604020202020204" pitchFamily="34" charset="0"/>
              <a:buChar char="•"/>
            </a:pPr>
            <a:r>
              <a:rPr lang="en-US" altLang="ko-KR" dirty="0" smtClean="0">
                <a:sym typeface="Wingdings" panose="05000000000000000000" pitchFamily="2" charset="2"/>
              </a:rPr>
              <a:t>No new LECs in 2-body </a:t>
            </a:r>
            <a:r>
              <a:rPr lang="en-US" altLang="ko-KR" dirty="0" smtClean="0">
                <a:sym typeface="Wingdings" panose="05000000000000000000" pitchFamily="2" charset="2"/>
              </a:rPr>
              <a:t>interaction</a:t>
            </a: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    (</a:t>
            </a:r>
            <a:r>
              <a:rPr lang="en-US" altLang="ko-KR" dirty="0" err="1" smtClean="0">
                <a:sym typeface="Wingdings" panose="05000000000000000000" pitchFamily="2" charset="2"/>
              </a:rPr>
              <a:t>H_soft</a:t>
            </a:r>
            <a:r>
              <a:rPr lang="en-US" altLang="ko-KR" dirty="0" smtClean="0">
                <a:sym typeface="Wingdings" panose="05000000000000000000" pitchFamily="2" charset="2"/>
              </a:rPr>
              <a:t> is a choice. </a:t>
            </a:r>
            <a:r>
              <a:rPr lang="en-US" altLang="ko-KR" dirty="0" err="1">
                <a:sym typeface="Wingdings" panose="05000000000000000000" pitchFamily="2" charset="2"/>
              </a:rPr>
              <a:t>U^dagger</a:t>
            </a:r>
            <a:r>
              <a:rPr lang="en-US" altLang="ko-KR" dirty="0">
                <a:sym typeface="Wingdings" panose="05000000000000000000" pitchFamily="2" charset="2"/>
              </a:rPr>
              <a:t> H </a:t>
            </a:r>
            <a:r>
              <a:rPr lang="en-US" altLang="ko-KR" dirty="0" smtClean="0">
                <a:sym typeface="Wingdings" panose="05000000000000000000" pitchFamily="2" charset="2"/>
              </a:rPr>
              <a:t>U is computable for 2-body.)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marL="821819" lvl="1" indent="-342900">
              <a:buFont typeface="Arial" panose="020B0604020202020204" pitchFamily="34" charset="0"/>
              <a:buChar char="•"/>
            </a:pPr>
            <a:r>
              <a:rPr lang="en-US" altLang="ko-KR" dirty="0" smtClean="0">
                <a:solidFill>
                  <a:srgbClr val="FF0000"/>
                </a:solidFill>
                <a:sym typeface="Wingdings" panose="05000000000000000000" pitchFamily="2" charset="2"/>
              </a:rPr>
              <a:t>Drawback </a:t>
            </a:r>
            <a:r>
              <a:rPr lang="en-US" altLang="ko-KR" dirty="0" smtClean="0">
                <a:sym typeface="Wingdings" panose="05000000000000000000" pitchFamily="2" charset="2"/>
              </a:rPr>
              <a:t>: Induces </a:t>
            </a:r>
            <a:r>
              <a:rPr lang="en-US" altLang="ko-KR" dirty="0" smtClean="0">
                <a:sym typeface="Wingdings" panose="05000000000000000000" pitchFamily="2" charset="2"/>
              </a:rPr>
              <a:t>many body </a:t>
            </a:r>
            <a:r>
              <a:rPr lang="en-US" altLang="ko-KR" dirty="0" smtClean="0">
                <a:sym typeface="Wingdings" panose="05000000000000000000" pitchFamily="2" charset="2"/>
              </a:rPr>
              <a:t>interactions</a:t>
            </a:r>
          </a:p>
          <a:p>
            <a:pPr marL="1300738" lvl="2" indent="-342900">
              <a:buFont typeface="Arial" panose="020B0604020202020204" pitchFamily="34" charset="0"/>
              <a:buChar char="•"/>
            </a:pPr>
            <a:r>
              <a:rPr lang="en-US" altLang="ko-KR" dirty="0" smtClean="0">
                <a:sym typeface="Wingdings" panose="05000000000000000000" pitchFamily="2" charset="2"/>
              </a:rPr>
              <a:t>In principle, one may compute the induced many-body interactions</a:t>
            </a:r>
          </a:p>
          <a:p>
            <a:pPr marL="1300738" lvl="2" indent="-342900">
              <a:buFont typeface="Arial" panose="020B0604020202020204" pitchFamily="34" charset="0"/>
              <a:buChar char="•"/>
            </a:pPr>
            <a:r>
              <a:rPr lang="en-US" altLang="ko-KR" dirty="0" smtClean="0">
                <a:sym typeface="Wingdings" panose="05000000000000000000" pitchFamily="2" charset="2"/>
              </a:rPr>
              <a:t>In practice, highly non-trivial.</a:t>
            </a:r>
          </a:p>
          <a:p>
            <a:pPr marL="1300738" lvl="2" indent="-342900">
              <a:buFont typeface="Arial" panose="020B0604020202020204" pitchFamily="34" charset="0"/>
              <a:buChar char="•"/>
            </a:pPr>
            <a:r>
              <a:rPr lang="en-US" altLang="ko-KR" dirty="0" smtClean="0">
                <a:sym typeface="Wingdings" panose="05000000000000000000" pitchFamily="2" charset="2"/>
              </a:rPr>
              <a:t> introduce additional 3-body interactions and fit them. </a:t>
            </a:r>
            <a:endParaRPr lang="en-US" altLang="ko-KR" dirty="0" smtClean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07473671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Wave function matching </a:t>
            </a:r>
            <a:r>
              <a:rPr lang="en-US" altLang="ko-KR" dirty="0" smtClean="0"/>
              <a:t>Hamiltonian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889" y="1524000"/>
            <a:ext cx="4696779" cy="121307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469" y="2873829"/>
            <a:ext cx="6017159" cy="81714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300" y="3827727"/>
            <a:ext cx="8279078" cy="787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12187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NN phase shifts from WFM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975" y="1592263"/>
            <a:ext cx="7506049" cy="4798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64619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BE/A from WFM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419616" y="5507407"/>
            <a:ext cx="364715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0" cap="none" spc="0" dirty="0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Preliminary</a:t>
            </a:r>
            <a:endParaRPr lang="en-US" altLang="ko-KR" sz="54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836" y="1593012"/>
            <a:ext cx="7790873" cy="3845382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4568536" y="5677326"/>
            <a:ext cx="4953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200" dirty="0">
                <a:latin typeface="Arial" panose="020B0604020202020204" pitchFamily="34" charset="0"/>
              </a:rPr>
              <a:t>The filled red-pentagon points are the results for the nuclei which are included in the fit to determine</a:t>
            </a:r>
            <a:r>
              <a:rPr lang="en-US" altLang="ko-KR" sz="1200" dirty="0"/>
              <a:t/>
            </a:r>
            <a:br>
              <a:rPr lang="en-US" altLang="ko-KR" sz="1200" dirty="0"/>
            </a:br>
            <a:r>
              <a:rPr lang="en-US" altLang="ko-KR" sz="1200" dirty="0">
                <a:latin typeface="Arial" panose="020B0604020202020204" pitchFamily="34" charset="0"/>
              </a:rPr>
              <a:t>the 3NFs low-energy coefficients, and the open red-pentagon points are predictions.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0824378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Non-perturbative many-body problem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>
                <a:sym typeface="Wingdings" panose="05000000000000000000" pitchFamily="2" charset="2"/>
              </a:rPr>
              <a:t>Nuclear many body problem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Requires Non-perturbative method.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Ab-initio nuclear many body methods</a:t>
            </a:r>
          </a:p>
          <a:p>
            <a:pPr lvl="2"/>
            <a:r>
              <a:rPr lang="en-US" altLang="ko-KR" dirty="0" smtClean="0">
                <a:sym typeface="Wingdings" panose="05000000000000000000" pitchFamily="2" charset="2"/>
              </a:rPr>
              <a:t>Greens function Monte Carlo(GFMC)</a:t>
            </a:r>
          </a:p>
          <a:p>
            <a:pPr lvl="2"/>
            <a:r>
              <a:rPr lang="en-US" altLang="ko-KR" dirty="0" smtClean="0">
                <a:sym typeface="Wingdings" panose="05000000000000000000" pitchFamily="2" charset="2"/>
              </a:rPr>
              <a:t>No-core shell model(NCSM)</a:t>
            </a:r>
          </a:p>
          <a:p>
            <a:pPr lvl="2"/>
            <a:r>
              <a:rPr lang="en-US" altLang="ko-KR" dirty="0" smtClean="0">
                <a:sym typeface="Wingdings" panose="05000000000000000000" pitchFamily="2" charset="2"/>
              </a:rPr>
              <a:t>Coupled Cluster (CC)</a:t>
            </a:r>
          </a:p>
          <a:p>
            <a:pPr lvl="2"/>
            <a:r>
              <a:rPr lang="en-US" altLang="ko-KR" dirty="0" smtClean="0">
                <a:sym typeface="Wingdings" panose="05000000000000000000" pitchFamily="2" charset="2"/>
              </a:rPr>
              <a:t>IM-SRG, VS-SRG </a:t>
            </a:r>
          </a:p>
          <a:p>
            <a:pPr lvl="2"/>
            <a:r>
              <a:rPr lang="en-US" altLang="ko-KR" dirty="0" smtClean="0">
                <a:solidFill>
                  <a:srgbClr val="FF0000"/>
                </a:solidFill>
                <a:sym typeface="Wingdings" panose="05000000000000000000" pitchFamily="2" charset="2"/>
              </a:rPr>
              <a:t>Nuclear Lattice Effective Field Theory(NLEFT)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With recent progress in ab-initio methods</a:t>
            </a:r>
          </a:p>
          <a:p>
            <a:pPr lvl="2"/>
            <a:r>
              <a:rPr lang="en-US" altLang="ko-KR" dirty="0" smtClean="0">
                <a:sym typeface="Wingdings" panose="05000000000000000000" pitchFamily="2" charset="2"/>
              </a:rPr>
              <a:t>Binding energies for wide range of nuclei </a:t>
            </a:r>
          </a:p>
          <a:p>
            <a:pPr lvl="2"/>
            <a:r>
              <a:rPr lang="en-US" altLang="ko-KR" dirty="0" smtClean="0">
                <a:sym typeface="Wingdings" panose="05000000000000000000" pitchFamily="2" charset="2"/>
              </a:rPr>
              <a:t>Some reaction calculation in light nuclei.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0845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Charge density from WFM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134" y="1803336"/>
            <a:ext cx="6044958" cy="228780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339" y="4341091"/>
            <a:ext cx="6367396" cy="2255838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3705687" y="3629475"/>
            <a:ext cx="364715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0" cap="none" spc="0" dirty="0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Preliminary</a:t>
            </a:r>
            <a:endParaRPr lang="en-US" altLang="ko-KR" sz="54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0610447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Nuclear Matter from WFM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" y="3109187"/>
            <a:ext cx="4791744" cy="313416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7572" y="2685218"/>
            <a:ext cx="4858428" cy="3724795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947860" y="2223553"/>
            <a:ext cx="364715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0" cap="none" spc="0" dirty="0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Preliminary</a:t>
            </a:r>
            <a:endParaRPr lang="en-US" altLang="ko-KR" sz="54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4578438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Oxygen isotopes in NLEFT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838037" y="5877214"/>
            <a:ext cx="5643418" cy="672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BE agrees well with experimental values for Oxygen isotopes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043" y="1619160"/>
            <a:ext cx="8652107" cy="4270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33260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Oxygen isotopes in NLEFT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" y="1592264"/>
            <a:ext cx="5033963" cy="2787486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7068761" y="6028824"/>
            <a:ext cx="2740257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3600" b="0" cap="none" spc="0" dirty="0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Preliminary</a:t>
            </a:r>
            <a:endParaRPr lang="en-US" altLang="ko-KR" sz="36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5711" y="4858335"/>
            <a:ext cx="5920507" cy="962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 smtClean="0"/>
              <a:t>Reasonable agreement with experiments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 smtClean="0"/>
              <a:t>Correct dripline at O24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 smtClean="0"/>
              <a:t>Slight </a:t>
            </a:r>
            <a:r>
              <a:rPr lang="en-US" altLang="ko-KR" dirty="0" smtClean="0"/>
              <a:t>over binding in O26.</a:t>
            </a:r>
            <a:r>
              <a:rPr lang="en-US" altLang="ko-KR" dirty="0" smtClean="0">
                <a:sym typeface="Wingdings" panose="05000000000000000000" pitchFamily="2" charset="2"/>
              </a:rPr>
              <a:t> finite volume effects? 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4410" y="1592263"/>
            <a:ext cx="2076740" cy="394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81411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Summary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68338" y="1699491"/>
            <a:ext cx="8532812" cy="38633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 smtClean="0"/>
              <a:t>Wave function matching method seems to be promising</a:t>
            </a:r>
          </a:p>
          <a:p>
            <a:pPr marL="821819" lvl="1" indent="-342900">
              <a:buFont typeface="Arial" panose="020B0604020202020204" pitchFamily="34" charset="0"/>
              <a:buChar char="•"/>
            </a:pPr>
            <a:r>
              <a:rPr lang="en-US" altLang="ko-KR" dirty="0" smtClean="0"/>
              <a:t>New method to improve the N3LO calculation of NLEFT</a:t>
            </a:r>
          </a:p>
          <a:p>
            <a:pPr marL="821819" lvl="1" indent="-342900">
              <a:buFont typeface="Arial" panose="020B0604020202020204" pitchFamily="34" charset="0"/>
              <a:buChar char="•"/>
            </a:pPr>
            <a:r>
              <a:rPr lang="en-US" altLang="ko-KR" dirty="0" smtClean="0"/>
              <a:t>Preliminary study shows promising results for wide range of observables</a:t>
            </a:r>
          </a:p>
          <a:p>
            <a:pPr marL="1300738" lvl="2" indent="-342900">
              <a:buFont typeface="Arial" panose="020B0604020202020204" pitchFamily="34" charset="0"/>
              <a:buChar char="•"/>
            </a:pPr>
            <a:r>
              <a:rPr lang="en-US" altLang="ko-KR" dirty="0" smtClean="0"/>
              <a:t>NN scattering</a:t>
            </a:r>
          </a:p>
          <a:p>
            <a:pPr marL="1300738" lvl="2" indent="-342900">
              <a:buFont typeface="Arial" panose="020B0604020202020204" pitchFamily="34" charset="0"/>
              <a:buChar char="•"/>
            </a:pPr>
            <a:r>
              <a:rPr lang="en-US" altLang="ko-KR" dirty="0" smtClean="0"/>
              <a:t>Binding energy (from 3H to 40Ca)</a:t>
            </a:r>
          </a:p>
          <a:p>
            <a:pPr marL="1300738" lvl="2" indent="-342900">
              <a:buFont typeface="Arial" panose="020B0604020202020204" pitchFamily="34" charset="0"/>
              <a:buChar char="•"/>
            </a:pPr>
            <a:r>
              <a:rPr lang="en-US" altLang="ko-KR" dirty="0" smtClean="0"/>
              <a:t>Symmetric Nuclear matter</a:t>
            </a:r>
          </a:p>
          <a:p>
            <a:pPr marL="1300738" lvl="2" indent="-342900">
              <a:buFont typeface="Arial" panose="020B0604020202020204" pitchFamily="34" charset="0"/>
              <a:buChar char="•"/>
            </a:pPr>
            <a:r>
              <a:rPr lang="en-US" altLang="ko-KR" dirty="0" smtClean="0"/>
              <a:t>Neutron matter</a:t>
            </a:r>
          </a:p>
          <a:p>
            <a:pPr marL="1300738" lvl="2" indent="-342900">
              <a:buFont typeface="Arial" panose="020B0604020202020204" pitchFamily="34" charset="0"/>
              <a:buChar char="•"/>
            </a:pPr>
            <a:r>
              <a:rPr lang="en-US" altLang="ko-KR" dirty="0" smtClean="0"/>
              <a:t>Dripline of Oxygen isotope.</a:t>
            </a:r>
          </a:p>
          <a:p>
            <a:pPr marL="1300738" lvl="2" indent="-342900">
              <a:buFont typeface="Arial" panose="020B0604020202020204" pitchFamily="34" charset="0"/>
              <a:buChar char="•"/>
            </a:pPr>
            <a:r>
              <a:rPr lang="en-US" altLang="ko-KR" dirty="0" smtClean="0"/>
              <a:t>Carbon excited states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 smtClean="0"/>
              <a:t>Further investigation on the finite volume effects is on-going.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 smtClean="0"/>
              <a:t>Also, Carbon isotopes, odd Oxygen isotopes, Cluster structure, excited states.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558186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Oxygen isotopes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250" y="1592263"/>
            <a:ext cx="7490299" cy="382257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 flipH="1">
            <a:off x="1106250" y="5677767"/>
            <a:ext cx="5612852" cy="672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Can we explain the dripline of Oxygen isotopes?</a:t>
            </a:r>
          </a:p>
          <a:p>
            <a:r>
              <a:rPr lang="en-US" altLang="ko-KR" dirty="0" smtClean="0"/>
              <a:t>Role of 3-body force? 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05813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Nuclear Lattice Effective Field Theory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ab initio method for many fermion system</a:t>
            </a:r>
            <a:endParaRPr lang="ko-KR" alt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1" y="2124076"/>
            <a:ext cx="3000375" cy="435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0526" y="2409826"/>
            <a:ext cx="5324475" cy="71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6594" y="3228976"/>
            <a:ext cx="4052336" cy="294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96491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Path integral</a:t>
            </a:r>
            <a:endParaRPr lang="ko-KR" altLang="en-US" dirty="0"/>
          </a:p>
        </p:txBody>
      </p:sp>
      <p:pic>
        <p:nvPicPr>
          <p:cNvPr id="2457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020" y="1655620"/>
            <a:ext cx="8229600" cy="36786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020" y="5470894"/>
            <a:ext cx="4477902" cy="1243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859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Characters of NLEFT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/>
              <a:t>NLEFT is </a:t>
            </a:r>
            <a:r>
              <a:rPr lang="en-US" altLang="ko-KR" sz="3200" dirty="0" smtClean="0">
                <a:sym typeface="Wingdings" panose="05000000000000000000" pitchFamily="2" charset="2"/>
              </a:rPr>
              <a:t>fully </a:t>
            </a:r>
            <a:r>
              <a:rPr lang="en-US" altLang="ko-KR" sz="3200" dirty="0">
                <a:sym typeface="Wingdings" panose="05000000000000000000" pitchFamily="2" charset="2"/>
              </a:rPr>
              <a:t>quantum mechanical.</a:t>
            </a:r>
            <a:endParaRPr lang="en-US" altLang="ko-KR" sz="3200" dirty="0"/>
          </a:p>
          <a:p>
            <a:r>
              <a:rPr lang="en-US" altLang="ko-KR" sz="3200" dirty="0"/>
              <a:t>NLEFT </a:t>
            </a:r>
            <a:r>
              <a:rPr lang="en-US" altLang="ko-KR" sz="3200" dirty="0">
                <a:solidFill>
                  <a:srgbClr val="FF0000"/>
                </a:solidFill>
              </a:rPr>
              <a:t>does not require truncated basis expansions</a:t>
            </a:r>
            <a:r>
              <a:rPr lang="en-US" altLang="ko-KR" sz="3200" dirty="0"/>
              <a:t>, many-body perturbation theory, or any constraints on the nuclear wave function. Regularization/Truncation is in the lattice spacing.</a:t>
            </a:r>
          </a:p>
          <a:p>
            <a:r>
              <a:rPr lang="en-US" altLang="ko-KR" sz="3200" dirty="0">
                <a:solidFill>
                  <a:srgbClr val="FF0000"/>
                </a:solidFill>
              </a:rPr>
              <a:t>Alpha clustering emerges naturally.</a:t>
            </a:r>
            <a:r>
              <a:rPr lang="en-US" altLang="ko-KR" sz="3200" dirty="0"/>
              <a:t> </a:t>
            </a:r>
          </a:p>
          <a:p>
            <a:endParaRPr lang="en-US" altLang="ko-KR" sz="3200" dirty="0"/>
          </a:p>
        </p:txBody>
      </p:sp>
    </p:spTree>
    <p:extLst>
      <p:ext uri="{BB962C8B-B14F-4D97-AF65-F5344CB8AC3E}">
        <p14:creationId xmlns:p14="http://schemas.microsoft.com/office/powerpoint/2010/main" val="2231349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Chiral Effective Field Theory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8877" y="1524001"/>
            <a:ext cx="7468247" cy="4793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196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3_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4_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5_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18045</TotalTime>
  <Words>1129</Words>
  <Application>Microsoft Office PowerPoint</Application>
  <PresentationFormat>A4 용지(210x297mm)</PresentationFormat>
  <Paragraphs>186</Paragraphs>
  <Slides>44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6</vt:i4>
      </vt:variant>
      <vt:variant>
        <vt:lpstr>슬라이드 제목</vt:lpstr>
      </vt:variant>
      <vt:variant>
        <vt:i4>44</vt:i4>
      </vt:variant>
    </vt:vector>
  </HeadingPairs>
  <TitlesOfParts>
    <vt:vector size="56" baseType="lpstr">
      <vt:lpstr>돋움</vt:lpstr>
      <vt:lpstr>맑은 고딕</vt:lpstr>
      <vt:lpstr>Arial</vt:lpstr>
      <vt:lpstr>Calibri</vt:lpstr>
      <vt:lpstr>Calibri Light</vt:lpstr>
      <vt:lpstr>Wingdings</vt:lpstr>
      <vt:lpstr>Office 테마</vt:lpstr>
      <vt:lpstr>Clarity</vt:lpstr>
      <vt:lpstr>1_Clarity</vt:lpstr>
      <vt:lpstr>3_Clarity</vt:lpstr>
      <vt:lpstr>4_Clarity</vt:lpstr>
      <vt:lpstr>5_Clarity</vt:lpstr>
      <vt:lpstr>PowerPoint 프레젠테이션</vt:lpstr>
      <vt:lpstr>PowerPoint 프레젠테이션</vt:lpstr>
      <vt:lpstr>Ab initio approach</vt:lpstr>
      <vt:lpstr>Non-perturbative many-body problem</vt:lpstr>
      <vt:lpstr>Oxygen isotopes</vt:lpstr>
      <vt:lpstr>Nuclear Lattice Effective Field Theory</vt:lpstr>
      <vt:lpstr>Path integral</vt:lpstr>
      <vt:lpstr>Characters of NLEFT</vt:lpstr>
      <vt:lpstr>Chiral Effective Field Theory</vt:lpstr>
      <vt:lpstr>Chiral Effective Field Theory</vt:lpstr>
      <vt:lpstr>Lattice Hamiltonian</vt:lpstr>
      <vt:lpstr>Lattice chiral Hamiltonian at Leading order</vt:lpstr>
      <vt:lpstr>Lattice chiral Hamiltonian at Leading order</vt:lpstr>
      <vt:lpstr>Lattice chiral Hamiltonian at Leading order</vt:lpstr>
      <vt:lpstr>Low energy constants in lattice EFT</vt:lpstr>
      <vt:lpstr>PowerPoint 프레젠테이션</vt:lpstr>
      <vt:lpstr>PowerPoint 프레젠테이션</vt:lpstr>
      <vt:lpstr>Auxiliary Field Monte Carlo </vt:lpstr>
      <vt:lpstr>Transfer Matrix Formalism</vt:lpstr>
      <vt:lpstr>PowerPoint 프레젠테이션</vt:lpstr>
      <vt:lpstr>Improved action with non-locality</vt:lpstr>
      <vt:lpstr>Applications of NLEFT</vt:lpstr>
      <vt:lpstr>PowerPoint 프레젠테이션</vt:lpstr>
      <vt:lpstr>PowerPoint 프레젠테이션</vt:lpstr>
      <vt:lpstr>PowerPoint 프레젠테이션</vt:lpstr>
      <vt:lpstr>PowerPoint 프레젠테이션</vt:lpstr>
      <vt:lpstr>Lattice chiral Hamiltonian (N3LO)</vt:lpstr>
      <vt:lpstr>Difficulty with full chiral interaction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Wave Function Matching Hamiltonian</vt:lpstr>
      <vt:lpstr>Wave Function Matching Hamiltonian</vt:lpstr>
      <vt:lpstr>Wave function matching Hamiltonian</vt:lpstr>
      <vt:lpstr>NN phase shifts from WFM</vt:lpstr>
      <vt:lpstr>BE/A from WFM</vt:lpstr>
      <vt:lpstr>Charge density from WFM</vt:lpstr>
      <vt:lpstr>Nuclear Matter from WFM</vt:lpstr>
      <vt:lpstr>Oxygen isotopes in NLEFT</vt:lpstr>
      <vt:lpstr>Oxygen isotopes in NLEFT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유준호</dc:creator>
  <cp:lastModifiedBy>user</cp:lastModifiedBy>
  <cp:revision>1100</cp:revision>
  <cp:lastPrinted>2018-09-03T05:45:20Z</cp:lastPrinted>
  <dcterms:created xsi:type="dcterms:W3CDTF">2016-03-06T10:47:04Z</dcterms:created>
  <dcterms:modified xsi:type="dcterms:W3CDTF">2022-05-23T10:27:21Z</dcterms:modified>
</cp:coreProperties>
</file>